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74" r:id="rId3"/>
    <p:sldId id="367" r:id="rId4"/>
    <p:sldId id="365" r:id="rId5"/>
    <p:sldId id="291" r:id="rId6"/>
    <p:sldId id="285" r:id="rId7"/>
    <p:sldId id="368" r:id="rId8"/>
    <p:sldId id="373" r:id="rId9"/>
    <p:sldId id="370" r:id="rId10"/>
    <p:sldId id="286" r:id="rId11"/>
    <p:sldId id="372" r:id="rId12"/>
    <p:sldId id="268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CC"/>
    <a:srgbClr val="4E2D83"/>
    <a:srgbClr val="E3E4D2"/>
    <a:srgbClr val="5B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B919F-9A0D-4DB7-9C3C-8C6FC05FA248}" type="doc">
      <dgm:prSet loTypeId="urn:microsoft.com/office/officeart/2005/8/layout/vList4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2A64234-68C8-4488-81BA-C047B5B7DB21}" type="parTrans" cxnId="{0A8FD044-CB25-4B4F-93CD-52EBD489BA7E}">
      <dgm:prSet/>
      <dgm:spPr/>
      <dgm:t>
        <a:bodyPr/>
        <a:lstStyle/>
        <a:p>
          <a:endParaRPr lang="ru-RU"/>
        </a:p>
      </dgm:t>
    </dgm:pt>
    <dgm:pt modelId="{1627821E-3BD6-4E41-85A5-AC9DFC17A4B7}">
      <dgm:prSet phldrT="[Текст]" custT="1"/>
      <dgm:spPr/>
      <dgm:t>
        <a:bodyPr/>
        <a:lstStyle/>
        <a:p>
          <a:pPr algn="l" fontAlgn="t">
            <a:spcAft>
              <a:spcPts val="1050"/>
            </a:spcAft>
            <a:buNone/>
          </a:pPr>
          <a:r>
            <a:rPr lang="ru-RU" sz="2000" b="1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Развитие интереса к техническим дисциплинам</a:t>
          </a:r>
        </a:p>
        <a:p>
          <a:pPr algn="l" fontAlgn="t">
            <a:buNone/>
          </a:pPr>
          <a:r>
            <a:rPr lang="ru-RU" sz="2000" b="0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Современное оборудование, интересная подача материала, возможность реализовать собственные идеи позволит вовлечь воспитанников в образовательный процесс.</a:t>
          </a:r>
          <a:endParaRPr lang="ru-RU" sz="2000">
            <a:solidFill>
              <a:schemeClr val="tx1"/>
            </a:solidFill>
          </a:endParaRPr>
        </a:p>
      </dgm:t>
    </dgm:pt>
    <dgm:pt modelId="{A50FB740-99BF-48E9-B5FB-C96647F94243}" type="sibTrans" cxnId="{0A8FD044-CB25-4B4F-93CD-52EBD489BA7E}">
      <dgm:prSet/>
      <dgm:spPr/>
      <dgm:t>
        <a:bodyPr/>
        <a:lstStyle/>
        <a:p>
          <a:endParaRPr lang="ru-RU"/>
        </a:p>
      </dgm:t>
    </dgm:pt>
    <dgm:pt modelId="{8F231CD4-936B-4A81-9A58-D546F0FB11A0}" type="parTrans" cxnId="{A07BE10D-E2CE-4BD2-BAD4-26CC4D117463}">
      <dgm:prSet/>
      <dgm:spPr/>
      <dgm:t>
        <a:bodyPr/>
        <a:lstStyle/>
        <a:p>
          <a:endParaRPr lang="ru-RU"/>
        </a:p>
      </dgm:t>
    </dgm:pt>
    <dgm:pt modelId="{F57DE682-56D6-48F8-A9C1-7B9E741CB6B6}">
      <dgm:prSet phldrT="[Текст]" custT="1"/>
      <dgm:spPr/>
      <dgm:t>
        <a:bodyPr/>
        <a:lstStyle/>
        <a:p>
          <a:pPr algn="l" fontAlgn="t">
            <a:spcAft>
              <a:spcPts val="1050"/>
            </a:spcAft>
            <a:buNone/>
          </a:pPr>
          <a:r>
            <a:rPr lang="ru-RU" sz="2000" b="1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Совершенствование навыков критического мышления</a:t>
          </a:r>
        </a:p>
        <a:p>
          <a:pPr algn="l" fontAlgn="t">
            <a:buNone/>
          </a:pPr>
          <a:r>
            <a:rPr lang="ru-RU" sz="2000" b="0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Воспитанники учатся преодолевать нестандартные задачи путем тестирования и проведения различных опытов. Все это позволяет им подготовиться к взрослой жизни, где они могут столкнуться с необычными, нестандартными проблемами.</a:t>
          </a:r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7663C-65E7-4FBD-AA1C-EE6360D49778}" type="sibTrans" cxnId="{A07BE10D-E2CE-4BD2-BAD4-26CC4D117463}">
      <dgm:prSet/>
      <dgm:spPr/>
      <dgm:t>
        <a:bodyPr/>
        <a:lstStyle/>
        <a:p>
          <a:endParaRPr lang="ru-RU"/>
        </a:p>
      </dgm:t>
    </dgm:pt>
    <dgm:pt modelId="{BC69D32F-931B-4454-95AB-60FC0AFCCD80}" type="parTrans" cxnId="{6BBAA56A-FCC1-450F-86B4-0BD37F32F1B6}">
      <dgm:prSet/>
      <dgm:spPr/>
      <dgm:t>
        <a:bodyPr/>
        <a:lstStyle/>
        <a:p>
          <a:endParaRPr lang="ru-RU"/>
        </a:p>
      </dgm:t>
    </dgm:pt>
    <dgm:pt modelId="{4579C02F-1C47-4EB4-81ED-3FEE792D93D3}">
      <dgm:prSet phldrT="[Текст]" custT="1"/>
      <dgm:spPr/>
      <dgm:t>
        <a:bodyPr/>
        <a:lstStyle/>
        <a:p>
          <a:pPr algn="l" fontAlgn="t">
            <a:spcAft>
              <a:spcPts val="1050"/>
            </a:spcAft>
            <a:buNone/>
          </a:pPr>
          <a:r>
            <a:rPr lang="ru-RU" sz="2000" b="1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Активация коммуникативных навыков</a:t>
          </a:r>
        </a:p>
        <a:p>
          <a:pPr algn="l" fontAlgn="t">
            <a:buNone/>
          </a:pPr>
          <a:r>
            <a:rPr lang="ru-RU" sz="2000" b="0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Внедрение данной системы в основном включает в себя командную работу. Ведь большую часть времени дети совместно исследуют и развивают свои модели. Они учатся строить диалог со взрослыми и своими друзьями.</a:t>
          </a:r>
        </a:p>
        <a:p>
          <a:endParaRPr lang="ru-RU" sz="1100"/>
        </a:p>
      </dgm:t>
    </dgm:pt>
    <dgm:pt modelId="{380F147F-DD4C-4D6F-8B62-30A2023814AF}" type="sibTrans" cxnId="{6BBAA56A-FCC1-450F-86B4-0BD37F32F1B6}">
      <dgm:prSet/>
      <dgm:spPr/>
      <dgm:t>
        <a:bodyPr/>
        <a:lstStyle/>
        <a:p>
          <a:endParaRPr lang="ru-RU"/>
        </a:p>
      </dgm:t>
    </dgm:pt>
    <dgm:pt modelId="{6045117F-AD3D-420E-8379-07EF23AF16F7}" type="pres">
      <dgm:prSet presAssocID="{8B9B919F-9A0D-4DB7-9C3C-8C6FC05FA2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E5A8D84B-D9D7-4C6B-BB16-67B2F53AD05F}" type="pres">
      <dgm:prSet presAssocID="{1627821E-3BD6-4E41-85A5-AC9DFC17A4B7}" presName="comp" presStyleCnt="0"/>
      <dgm:spPr/>
      <dgm:t>
        <a:bodyPr/>
        <a:lstStyle/>
        <a:p>
          <a:endParaRPr/>
        </a:p>
      </dgm:t>
    </dgm:pt>
    <dgm:pt modelId="{4227B757-A29C-4AF0-AE3B-8DCB1D855CD0}" type="pres">
      <dgm:prSet presAssocID="{1627821E-3BD6-4E41-85A5-AC9DFC17A4B7}" presName="box" presStyleLbl="node1" presStyleIdx="0" presStyleCnt="3"/>
      <dgm:spPr/>
      <dgm:t>
        <a:bodyPr/>
        <a:lstStyle/>
        <a:p>
          <a:endParaRPr/>
        </a:p>
      </dgm:t>
    </dgm:pt>
    <dgm:pt modelId="{A695BD01-CD4C-430B-9CC4-C845FB207D0D}" type="pres">
      <dgm:prSet presAssocID="{1627821E-3BD6-4E41-85A5-AC9DFC17A4B7}" presName="img" presStyleLbl="fgImgPlace1" presStyleIdx="0" presStyleCnt="3"/>
      <dgm:spPr>
        <a:blipFill>
          <a:blip xmlns:r="http://schemas.openxmlformats.org/officeDocument/2006/relationships" r:embed="rId1"/>
          <a:stretch>
            <a:fillRect t="-8000" b="-8000"/>
          </a:stretch>
        </a:blipFill>
      </dgm:spPr>
      <dgm:t>
        <a:bodyPr/>
        <a:lstStyle/>
        <a:p>
          <a:endParaRPr/>
        </a:p>
      </dgm:t>
    </dgm:pt>
    <dgm:pt modelId="{4DDBAD95-5B3C-4D80-BAF2-027EEC6AEBEF}" type="pres">
      <dgm:prSet presAssocID="{1627821E-3BD6-4E41-85A5-AC9DFC17A4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B8124F98-4E6D-4595-B78F-5D0D86BB4009}" type="pres">
      <dgm:prSet presAssocID="{A50FB740-99BF-48E9-B5FB-C96647F94243}" presName="spacer" presStyleCnt="0"/>
      <dgm:spPr/>
      <dgm:t>
        <a:bodyPr/>
        <a:lstStyle/>
        <a:p>
          <a:endParaRPr/>
        </a:p>
      </dgm:t>
    </dgm:pt>
    <dgm:pt modelId="{C3F61706-3A32-4536-A38C-C800A81489DD}" type="pres">
      <dgm:prSet presAssocID="{F57DE682-56D6-48F8-A9C1-7B9E741CB6B6}" presName="comp" presStyleCnt="0"/>
      <dgm:spPr/>
      <dgm:t>
        <a:bodyPr/>
        <a:lstStyle/>
        <a:p>
          <a:endParaRPr/>
        </a:p>
      </dgm:t>
    </dgm:pt>
    <dgm:pt modelId="{8E8026A5-7F70-4E6C-A085-3A9DD11371A3}" type="pres">
      <dgm:prSet presAssocID="{F57DE682-56D6-48F8-A9C1-7B9E741CB6B6}" presName="box" presStyleLbl="node1" presStyleIdx="1" presStyleCnt="3" custScaleY="99782"/>
      <dgm:spPr/>
      <dgm:t>
        <a:bodyPr/>
        <a:lstStyle/>
        <a:p>
          <a:endParaRPr/>
        </a:p>
      </dgm:t>
    </dgm:pt>
    <dgm:pt modelId="{0D7AF1B9-04BF-473C-BAE7-C83A74025F03}" type="pres">
      <dgm:prSet presAssocID="{F57DE682-56D6-48F8-A9C1-7B9E741CB6B6}" presName="img" presStyleLbl="fgImgPlace1" presStyleIdx="1" presStyleCnt="3"/>
      <dgm:spPr>
        <a:blipFill>
          <a:blip xmlns:r="http://schemas.openxmlformats.org/officeDocument/2006/relationships" r:embed="rId2"/>
          <a:stretch>
            <a:fillRect l="-7000" r="-7000"/>
          </a:stretch>
        </a:blipFill>
      </dgm:spPr>
      <dgm:t>
        <a:bodyPr/>
        <a:lstStyle/>
        <a:p>
          <a:endParaRPr/>
        </a:p>
      </dgm:t>
    </dgm:pt>
    <dgm:pt modelId="{B8BCCB98-994E-4F61-8BEA-CD7D8EB90409}" type="pres">
      <dgm:prSet presAssocID="{F57DE682-56D6-48F8-A9C1-7B9E741CB6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1AE10C3F-C50A-4775-8CBA-24DBA6C407D9}" type="pres">
      <dgm:prSet presAssocID="{0807663C-65E7-4FBD-AA1C-EE6360D49778}" presName="spacer" presStyleCnt="0"/>
      <dgm:spPr/>
      <dgm:t>
        <a:bodyPr/>
        <a:lstStyle/>
        <a:p>
          <a:endParaRPr/>
        </a:p>
      </dgm:t>
    </dgm:pt>
    <dgm:pt modelId="{CD244125-C8B1-4832-BE2A-087BDFDB7425}" type="pres">
      <dgm:prSet presAssocID="{4579C02F-1C47-4EB4-81ED-3FEE792D93D3}" presName="comp" presStyleCnt="0"/>
      <dgm:spPr/>
      <dgm:t>
        <a:bodyPr/>
        <a:lstStyle/>
        <a:p>
          <a:endParaRPr/>
        </a:p>
      </dgm:t>
    </dgm:pt>
    <dgm:pt modelId="{A53EBED1-1ACB-42A2-813A-3FE058D27062}" type="pres">
      <dgm:prSet presAssocID="{4579C02F-1C47-4EB4-81ED-3FEE792D93D3}" presName="box" presStyleLbl="node1" presStyleIdx="2" presStyleCnt="3"/>
      <dgm:spPr/>
      <dgm:t>
        <a:bodyPr/>
        <a:lstStyle/>
        <a:p>
          <a:endParaRPr/>
        </a:p>
      </dgm:t>
    </dgm:pt>
    <dgm:pt modelId="{2970F0F2-03C4-4D13-85DD-7905CEF403DA}" type="pres">
      <dgm:prSet presAssocID="{4579C02F-1C47-4EB4-81ED-3FEE792D93D3}" presName="img" presStyleLbl="fgImgPlace1" presStyleIdx="2" presStyleCnt="3"/>
      <dgm:spPr>
        <a:blipFill>
          <a:blip xmlns:r="http://schemas.openxmlformats.org/officeDocument/2006/relationships" r:embed="rId3"/>
          <a:stretch>
            <a:fillRect t="-2000" b="-2000"/>
          </a:stretch>
        </a:blipFill>
      </dgm:spPr>
      <dgm:t>
        <a:bodyPr/>
        <a:lstStyle/>
        <a:p>
          <a:endParaRPr/>
        </a:p>
      </dgm:t>
    </dgm:pt>
    <dgm:pt modelId="{DF872AFC-51C8-4C09-8CBB-BD0B6D6F9164}" type="pres">
      <dgm:prSet presAssocID="{4579C02F-1C47-4EB4-81ED-3FEE792D93D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6BBAA56A-FCC1-450F-86B4-0BD37F32F1B6}" srcId="{8B9B919F-9A0D-4DB7-9C3C-8C6FC05FA248}" destId="{4579C02F-1C47-4EB4-81ED-3FEE792D93D3}" srcOrd="2" destOrd="0" parTransId="{BC69D32F-931B-4454-95AB-60FC0AFCCD80}" sibTransId="{380F147F-DD4C-4D6F-8B62-30A2023814AF}"/>
    <dgm:cxn modelId="{23C27F44-0505-49BE-9595-D02785F2C11F}" type="presOf" srcId="{8B9B919F-9A0D-4DB7-9C3C-8C6FC05FA248}" destId="{6045117F-AD3D-420E-8379-07EF23AF16F7}" srcOrd="0" destOrd="0" presId="urn:microsoft.com/office/officeart/2005/8/layout/vList4"/>
    <dgm:cxn modelId="{0A8FD044-CB25-4B4F-93CD-52EBD489BA7E}" srcId="{8B9B919F-9A0D-4DB7-9C3C-8C6FC05FA248}" destId="{1627821E-3BD6-4E41-85A5-AC9DFC17A4B7}" srcOrd="0" destOrd="0" parTransId="{02A64234-68C8-4488-81BA-C047B5B7DB21}" sibTransId="{A50FB740-99BF-48E9-B5FB-C96647F94243}"/>
    <dgm:cxn modelId="{81A12FF2-A6BC-4DFA-8081-2A4DB95CA19E}" type="presOf" srcId="{1627821E-3BD6-4E41-85A5-AC9DFC17A4B7}" destId="{4DDBAD95-5B3C-4D80-BAF2-027EEC6AEBEF}" srcOrd="1" destOrd="0" presId="urn:microsoft.com/office/officeart/2005/8/layout/vList4"/>
    <dgm:cxn modelId="{BC91FB6F-554D-4C81-9A7D-C026B6AC85DC}" type="presOf" srcId="{1627821E-3BD6-4E41-85A5-AC9DFC17A4B7}" destId="{4227B757-A29C-4AF0-AE3B-8DCB1D855CD0}" srcOrd="0" destOrd="0" presId="urn:microsoft.com/office/officeart/2005/8/layout/vList4"/>
    <dgm:cxn modelId="{A07BE10D-E2CE-4BD2-BAD4-26CC4D117463}" srcId="{8B9B919F-9A0D-4DB7-9C3C-8C6FC05FA248}" destId="{F57DE682-56D6-48F8-A9C1-7B9E741CB6B6}" srcOrd="1" destOrd="0" parTransId="{8F231CD4-936B-4A81-9A58-D546F0FB11A0}" sibTransId="{0807663C-65E7-4FBD-AA1C-EE6360D49778}"/>
    <dgm:cxn modelId="{9CA5BE5D-D62D-4EAF-891E-6366331FF682}" type="presOf" srcId="{F57DE682-56D6-48F8-A9C1-7B9E741CB6B6}" destId="{8E8026A5-7F70-4E6C-A085-3A9DD11371A3}" srcOrd="0" destOrd="0" presId="urn:microsoft.com/office/officeart/2005/8/layout/vList4"/>
    <dgm:cxn modelId="{ED22FCC0-2D73-45C7-9680-F6E3607E7C5F}" type="presOf" srcId="{F57DE682-56D6-48F8-A9C1-7B9E741CB6B6}" destId="{B8BCCB98-994E-4F61-8BEA-CD7D8EB90409}" srcOrd="1" destOrd="0" presId="urn:microsoft.com/office/officeart/2005/8/layout/vList4"/>
    <dgm:cxn modelId="{242CF21E-435B-43AA-A325-C15B47FA4247}" type="presOf" srcId="{4579C02F-1C47-4EB4-81ED-3FEE792D93D3}" destId="{A53EBED1-1ACB-42A2-813A-3FE058D27062}" srcOrd="0" destOrd="0" presId="urn:microsoft.com/office/officeart/2005/8/layout/vList4"/>
    <dgm:cxn modelId="{2D4B20A3-54E1-4421-BAF4-7FECE1E99440}" type="presOf" srcId="{4579C02F-1C47-4EB4-81ED-3FEE792D93D3}" destId="{DF872AFC-51C8-4C09-8CBB-BD0B6D6F9164}" srcOrd="1" destOrd="0" presId="urn:microsoft.com/office/officeart/2005/8/layout/vList4"/>
    <dgm:cxn modelId="{BC2ABF62-302E-483A-A51B-38C140393FA5}" type="presParOf" srcId="{6045117F-AD3D-420E-8379-07EF23AF16F7}" destId="{E5A8D84B-D9D7-4C6B-BB16-67B2F53AD05F}" srcOrd="0" destOrd="0" presId="urn:microsoft.com/office/officeart/2005/8/layout/vList4"/>
    <dgm:cxn modelId="{77A16246-2310-4AA5-8551-4BBDAB281646}" type="presParOf" srcId="{E5A8D84B-D9D7-4C6B-BB16-67B2F53AD05F}" destId="{4227B757-A29C-4AF0-AE3B-8DCB1D855CD0}" srcOrd="0" destOrd="0" presId="urn:microsoft.com/office/officeart/2005/8/layout/vList4"/>
    <dgm:cxn modelId="{102126A6-FDF5-4630-9B6D-06291CA06F9B}" type="presParOf" srcId="{E5A8D84B-D9D7-4C6B-BB16-67B2F53AD05F}" destId="{A695BD01-CD4C-430B-9CC4-C845FB207D0D}" srcOrd="1" destOrd="0" presId="urn:microsoft.com/office/officeart/2005/8/layout/vList4"/>
    <dgm:cxn modelId="{584CBFFD-7E60-4D55-914E-1E4C6F2BE29D}" type="presParOf" srcId="{E5A8D84B-D9D7-4C6B-BB16-67B2F53AD05F}" destId="{4DDBAD95-5B3C-4D80-BAF2-027EEC6AEBEF}" srcOrd="2" destOrd="0" presId="urn:microsoft.com/office/officeart/2005/8/layout/vList4"/>
    <dgm:cxn modelId="{9A4F30AA-BCC2-4960-A6CD-3FAFBDDBE55E}" type="presParOf" srcId="{6045117F-AD3D-420E-8379-07EF23AF16F7}" destId="{B8124F98-4E6D-4595-B78F-5D0D86BB4009}" srcOrd="1" destOrd="0" presId="urn:microsoft.com/office/officeart/2005/8/layout/vList4"/>
    <dgm:cxn modelId="{2DE91FF8-4680-4E60-A106-49429048FC18}" type="presParOf" srcId="{6045117F-AD3D-420E-8379-07EF23AF16F7}" destId="{C3F61706-3A32-4536-A38C-C800A81489DD}" srcOrd="2" destOrd="0" presId="urn:microsoft.com/office/officeart/2005/8/layout/vList4"/>
    <dgm:cxn modelId="{A5CEAFFA-01FD-453C-BA25-5BD39B6D8972}" type="presParOf" srcId="{C3F61706-3A32-4536-A38C-C800A81489DD}" destId="{8E8026A5-7F70-4E6C-A085-3A9DD11371A3}" srcOrd="0" destOrd="0" presId="urn:microsoft.com/office/officeart/2005/8/layout/vList4"/>
    <dgm:cxn modelId="{737A74C3-BD36-4ABB-ADE8-372E6C66F263}" type="presParOf" srcId="{C3F61706-3A32-4536-A38C-C800A81489DD}" destId="{0D7AF1B9-04BF-473C-BAE7-C83A74025F03}" srcOrd="1" destOrd="0" presId="urn:microsoft.com/office/officeart/2005/8/layout/vList4"/>
    <dgm:cxn modelId="{FD0B2C90-1139-4AFE-BE0D-320CC76F3274}" type="presParOf" srcId="{C3F61706-3A32-4536-A38C-C800A81489DD}" destId="{B8BCCB98-994E-4F61-8BEA-CD7D8EB90409}" srcOrd="2" destOrd="0" presId="urn:microsoft.com/office/officeart/2005/8/layout/vList4"/>
    <dgm:cxn modelId="{9371D762-BC69-4E9E-8CDB-21D33C0C611F}" type="presParOf" srcId="{6045117F-AD3D-420E-8379-07EF23AF16F7}" destId="{1AE10C3F-C50A-4775-8CBA-24DBA6C407D9}" srcOrd="3" destOrd="0" presId="urn:microsoft.com/office/officeart/2005/8/layout/vList4"/>
    <dgm:cxn modelId="{2B4C9649-6686-4048-A02A-B733016BA524}" type="presParOf" srcId="{6045117F-AD3D-420E-8379-07EF23AF16F7}" destId="{CD244125-C8B1-4832-BE2A-087BDFDB7425}" srcOrd="4" destOrd="0" presId="urn:microsoft.com/office/officeart/2005/8/layout/vList4"/>
    <dgm:cxn modelId="{8332FDEA-C006-46DE-9B43-50712339DCA5}" type="presParOf" srcId="{CD244125-C8B1-4832-BE2A-087BDFDB7425}" destId="{A53EBED1-1ACB-42A2-813A-3FE058D27062}" srcOrd="0" destOrd="0" presId="urn:microsoft.com/office/officeart/2005/8/layout/vList4"/>
    <dgm:cxn modelId="{B4F09A74-9171-4A7C-A5C0-97D9F32600AA}" type="presParOf" srcId="{CD244125-C8B1-4832-BE2A-087BDFDB7425}" destId="{2970F0F2-03C4-4D13-85DD-7905CEF403DA}" srcOrd="1" destOrd="0" presId="urn:microsoft.com/office/officeart/2005/8/layout/vList4"/>
    <dgm:cxn modelId="{ECBE4830-0BB5-43EC-BE85-102833D3CE92}" type="presParOf" srcId="{CD244125-C8B1-4832-BE2A-087BDFDB7425}" destId="{DF872AFC-51C8-4C09-8CBB-BD0B6D6F91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B919F-9A0D-4DB7-9C3C-8C6FC05FA248}" type="doc">
      <dgm:prSet loTypeId="urn:microsoft.com/office/officeart/2005/8/layout/defaul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2A64234-68C8-4488-81BA-C047B5B7DB21}" type="parTrans" cxnId="{ADB0B347-9A9B-4CA7-8786-A8FC9C608C48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7821E-3BD6-4E41-85A5-AC9DFC17A4B7}">
      <dgm:prSet phldrT="[Текст]" custT="1"/>
      <dgm:spPr/>
      <dgm:t>
        <a:bodyPr/>
        <a:lstStyle/>
        <a:p>
          <a:pPr marL="0" marR="0" lvl="0" indent="0" algn="ctr" defTabSz="914400" eaLnBrk="1" fontAlgn="t" latinLnBrk="0" hangingPunct="1">
            <a:lnSpc>
              <a:spcPct val="100000"/>
            </a:lnSpc>
            <a:spcBef>
              <a:spcPct val="0"/>
            </a:spcBef>
            <a:spcAft>
              <a:spcPts val="1050"/>
            </a:spcAft>
            <a:buClrTx/>
            <a:buSzTx/>
            <a:buFontTx/>
            <a:buNone/>
            <a:defRPr/>
          </a:pPr>
          <a:r>
            <a:rPr lang="ru-RU" sz="1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речи</a:t>
          </a:r>
        </a:p>
        <a:p>
          <a:pPr marL="0" marR="0" lvl="0" indent="0" algn="ctr" defTabSz="914400" eaLnBrk="1" fontAlgn="t" latinLnBrk="0" hangingPunct="1">
            <a:lnSpc>
              <a:spcPct val="100000"/>
            </a:lnSpc>
            <a:spcBef>
              <a:spcPct val="0"/>
            </a:spcBef>
            <a:spcAft>
              <a:spcPts val="1050"/>
            </a:spcAft>
            <a:buClrTx/>
            <a:buSzTx/>
            <a:buFontTx/>
            <a:buNone/>
            <a:defRPr/>
          </a:pPr>
          <a:r>
            <a:rPr lang="ru-RU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интерактивах и сюжетных играх стимулирует активное использование речи как основного средства общения. Дети начинают говорить понятнее и чётче постигают культуру речи. Учатся сравнивать и описывать различные предметы и явления вслух. пополняют лексический запас.</a:t>
          </a:r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FB740-99BF-48E9-B5FB-C96647F94243}" type="sibTrans" cxnId="{ADB0B347-9A9B-4CA7-8786-A8FC9C608C48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C9986-00E4-4C22-B2D8-8871E82B8150}" type="parTrans" cxnId="{CFE71BB3-3E68-4C9D-B142-C68339944896}">
      <dgm:prSet/>
      <dgm:spPr/>
      <dgm:t>
        <a:bodyPr/>
        <a:lstStyle/>
        <a:p>
          <a:endParaRPr lang="ru-RU"/>
        </a:p>
      </dgm:t>
    </dgm:pt>
    <dgm:pt modelId="{6F1F19B4-71C5-47D7-AE24-D6C650C6CE84}">
      <dgm:prSet custT="1"/>
      <dgm:spPr/>
      <dgm:t>
        <a:bodyPr/>
        <a:lstStyle/>
        <a:p>
          <a:pPr algn="ctr">
            <a:buNone/>
          </a:pPr>
          <a:r>
            <a:rPr lang="ru-RU" sz="1600" b="1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Художественный вкус.</a:t>
          </a:r>
        </a:p>
        <a:p>
          <a:pPr algn="ctr">
            <a:buNone/>
          </a:pPr>
          <a:r>
            <a:rPr lang="ru-RU" sz="16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Привлекательное красиво оформленное пространство задаёт позитивный настрой занятия, формирует правильное понимание эстетики и художественной красоты. Ребята самостоятельно учатся выражать свои впечатления и творческие замыслы в рисунках поделках.</a:t>
          </a:r>
          <a:endParaRPr lang="ru-RU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B895E-7DD4-4EB7-BB35-F37BE57F55F2}" type="sibTrans" cxnId="{CFE71BB3-3E68-4C9D-B142-C68339944896}">
      <dgm:prSet/>
      <dgm:spPr/>
      <dgm:t>
        <a:bodyPr/>
        <a:lstStyle/>
        <a:p>
          <a:endParaRPr lang="ru-RU"/>
        </a:p>
      </dgm:t>
    </dgm:pt>
    <dgm:pt modelId="{D3337C47-D4A9-42A0-9D58-F5CDE1963EBC}" type="parTrans" cxnId="{AA4C9492-B165-4D76-A1C9-626B647E4139}">
      <dgm:prSet/>
      <dgm:spPr/>
      <dgm:t>
        <a:bodyPr/>
        <a:lstStyle/>
        <a:p>
          <a:endParaRPr lang="ru-RU"/>
        </a:p>
      </dgm:t>
    </dgm:pt>
    <dgm:pt modelId="{2B39C5D4-C486-45F9-BAFA-1A059A2F502B}">
      <dgm:prSet custT="1"/>
      <dgm:spPr/>
      <dgm:t>
        <a:bodyPr/>
        <a:lstStyle/>
        <a:p>
          <a:r>
            <a:rPr lang="ru-RU" sz="1500" b="1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кругозора </a:t>
          </a:r>
        </a:p>
        <a:p>
          <a:r>
            <a:rPr lang="ru-RU" sz="15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Ребята с раннего возраста получают правильное представление о науке, технике и искусстве. Узнают о своей планете, осознают важность научного и инженерно-технического прогресса для человечества.</a:t>
          </a:r>
          <a:endParaRPr lang="ru-RU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F9E77-D407-4F5E-B6F9-D111E6B5637B}" type="sibTrans" cxnId="{AA4C9492-B165-4D76-A1C9-626B647E4139}">
      <dgm:prSet/>
      <dgm:spPr/>
      <dgm:t>
        <a:bodyPr/>
        <a:lstStyle/>
        <a:p>
          <a:endParaRPr lang="ru-RU"/>
        </a:p>
      </dgm:t>
    </dgm:pt>
    <dgm:pt modelId="{DDD1B6CB-4E24-4F9D-8C4F-B5333FA7BAE0}" type="parTrans" cxnId="{1AE88D61-E431-460C-934F-8F129370E90B}">
      <dgm:prSet/>
      <dgm:spPr/>
      <dgm:t>
        <a:bodyPr/>
        <a:lstStyle/>
        <a:p>
          <a:endParaRPr lang="ru-RU"/>
        </a:p>
      </dgm:t>
    </dgm:pt>
    <dgm:pt modelId="{D6491AE4-1932-48A1-A6D8-CAF228B5B5A8}">
      <dgm:prSet custT="1"/>
      <dgm:spPr/>
      <dgm:t>
        <a:bodyPr/>
        <a:lstStyle/>
        <a:p>
          <a:pPr>
            <a:buNone/>
          </a:pPr>
          <a:r>
            <a:rPr lang="ru-RU" sz="1500" b="1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Коммуникация </a:t>
          </a:r>
        </a:p>
        <a:p>
          <a:pPr>
            <a:buNone/>
          </a:pPr>
          <a:r>
            <a:rPr lang="ru-RU" sz="15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Ребята активно общаются со взрослыми, со сверстниками, родителями и другими взрослыми. Осваивают навыки обмена информацией и решения поставленных задач в паре или всем коллективом. Дети учатся согласовывать важные вопросы друг с другом объединять усилия и достигать важного для всех результата</a:t>
          </a:r>
          <a:endParaRPr lang="ru-RU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F922B-1998-433D-AE08-DC6812EBA7E1}" type="sibTrans" cxnId="{1AE88D61-E431-460C-934F-8F129370E90B}">
      <dgm:prSet/>
      <dgm:spPr/>
      <dgm:t>
        <a:bodyPr/>
        <a:lstStyle/>
        <a:p>
          <a:endParaRPr lang="ru-RU"/>
        </a:p>
      </dgm:t>
    </dgm:pt>
    <dgm:pt modelId="{B6861E29-0365-42DF-A0FC-7E10415279F1}" type="parTrans" cxnId="{A61EAE15-BDAC-4BB8-BF4B-43A3C51072B3}">
      <dgm:prSet/>
      <dgm:spPr/>
      <dgm:t>
        <a:bodyPr/>
        <a:lstStyle/>
        <a:p>
          <a:endParaRPr lang="ru-RU"/>
        </a:p>
      </dgm:t>
    </dgm:pt>
    <dgm:pt modelId="{21E6ACDD-0D16-4AC5-B673-5FD0E5CC51A0}">
      <dgm:prSet custT="1"/>
      <dgm:spPr/>
      <dgm:t>
        <a:bodyPr/>
        <a:lstStyle/>
        <a:p>
          <a:r>
            <a:rPr lang="ru-RU" sz="1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информацией и развитие критического мышления </a:t>
          </a:r>
        </a:p>
        <a:p>
          <a:r>
            <a:rPr lang="ru-RU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 руководством педагога ребята изучают как связаны между собой различные элементы, экспозиции </a:t>
          </a:r>
          <a:r>
            <a: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STEAM</a:t>
          </a:r>
          <a:r>
            <a:rPr lang="ru-RU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-лаборатории,</a:t>
          </a:r>
          <a:r>
            <a: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учатся ставить эксперименты, исследовать, моделировать ситуацию.</a:t>
          </a:r>
        </a:p>
      </dgm:t>
    </dgm:pt>
    <dgm:pt modelId="{F9970779-148A-4741-B1C7-7D98E728208E}" type="sibTrans" cxnId="{A61EAE15-BDAC-4BB8-BF4B-43A3C51072B3}">
      <dgm:prSet/>
      <dgm:spPr/>
      <dgm:t>
        <a:bodyPr/>
        <a:lstStyle/>
        <a:p>
          <a:endParaRPr lang="ru-RU"/>
        </a:p>
      </dgm:t>
    </dgm:pt>
    <dgm:pt modelId="{3A926783-C829-4E92-9785-79438074CE09}" type="pres">
      <dgm:prSet presAssocID="{8B9B919F-9A0D-4DB7-9C3C-8C6FC05FA2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C2DBD242-EB36-4EB6-8AC4-DA8B7D642D24}" type="pres">
      <dgm:prSet presAssocID="{1627821E-3BD6-4E41-85A5-AC9DFC17A4B7}" presName="node" presStyleLbl="node1" presStyleIdx="0" presStyleCnt="5" custScaleX="104992" custScaleY="130585" custLinFactNeighborX="3772" custLinFactNeighborY="15117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DFC6AEE2-975D-4C02-879E-9913326BFE9E}" type="pres">
      <dgm:prSet presAssocID="{A50FB740-99BF-48E9-B5FB-C96647F94243}" presName="sibTrans" presStyleCnt="0"/>
      <dgm:spPr/>
      <dgm:t>
        <a:bodyPr/>
        <a:lstStyle/>
        <a:p>
          <a:endParaRPr/>
        </a:p>
      </dgm:t>
    </dgm:pt>
    <dgm:pt modelId="{89BA7076-C8E3-4118-A3E4-341621587C66}" type="pres">
      <dgm:prSet presAssocID="{6F1F19B4-71C5-47D7-AE24-D6C650C6CE84}" presName="node" presStyleLbl="node1" presStyleIdx="1" presStyleCnt="5" custScaleX="109035" custScaleY="130585" custLinFactNeighborX="1017" custLinFactNeighborY="15117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578EF0E0-6431-4557-948F-A54AD2D72771}" type="pres">
      <dgm:prSet presAssocID="{7D7B895E-7DD4-4EB7-BB35-F37BE57F55F2}" presName="sibTrans" presStyleCnt="0"/>
      <dgm:spPr/>
      <dgm:t>
        <a:bodyPr/>
        <a:lstStyle/>
        <a:p>
          <a:endParaRPr/>
        </a:p>
      </dgm:t>
    </dgm:pt>
    <dgm:pt modelId="{A9244C5B-B156-4CE7-BC9F-30D4347988BA}" type="pres">
      <dgm:prSet presAssocID="{2B39C5D4-C486-45F9-BAFA-1A059A2F502B}" presName="node" presStyleLbl="node1" presStyleIdx="2" presStyleCnt="5" custScaleX="108446" custScaleY="130585" custLinFactNeighborX="-1173" custLinFactNeighborY="15117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4ABE3F2F-3156-4F12-82DB-D5E47281F053}" type="pres">
      <dgm:prSet presAssocID="{E08F9E77-D407-4F5E-B6F9-D111E6B5637B}" presName="sibTrans" presStyleCnt="0"/>
      <dgm:spPr/>
      <dgm:t>
        <a:bodyPr/>
        <a:lstStyle/>
        <a:p>
          <a:endParaRPr/>
        </a:p>
      </dgm:t>
    </dgm:pt>
    <dgm:pt modelId="{0D6AE5DB-783A-4924-A323-F3C0E4F9F6F9}" type="pres">
      <dgm:prSet presAssocID="{D6491AE4-1932-48A1-A6D8-CAF228B5B5A8}" presName="node" presStyleLbl="node1" presStyleIdx="3" presStyleCnt="5" custScaleX="116283" custScaleY="120269" custLinFactNeighborX="644" custLinFactNeighborY="750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A177938E-64B5-4C11-B846-9C8FFC807F55}" type="pres">
      <dgm:prSet presAssocID="{F7AF922B-1998-433D-AE08-DC6812EBA7E1}" presName="sibTrans" presStyleCnt="0"/>
      <dgm:spPr/>
      <dgm:t>
        <a:bodyPr/>
        <a:lstStyle/>
        <a:p>
          <a:endParaRPr/>
        </a:p>
      </dgm:t>
    </dgm:pt>
    <dgm:pt modelId="{3BC586C7-B20E-4706-8A63-54455FA77F4F}" type="pres">
      <dgm:prSet presAssocID="{21E6ACDD-0D16-4AC5-B673-5FD0E5CC51A0}" presName="node" presStyleLbl="node1" presStyleIdx="4" presStyleCnt="5" custScaleX="110838" custScaleY="120269" custLinFactNeighborY="7118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AABCFD01-AAA9-445A-AD03-04456EE68B7F}" type="presOf" srcId="{1627821E-3BD6-4E41-85A5-AC9DFC17A4B7}" destId="{C2DBD242-EB36-4EB6-8AC4-DA8B7D642D24}" srcOrd="0" destOrd="0" presId="urn:microsoft.com/office/officeart/2005/8/layout/default"/>
    <dgm:cxn modelId="{A61EAE15-BDAC-4BB8-BF4B-43A3C51072B3}" srcId="{8B9B919F-9A0D-4DB7-9C3C-8C6FC05FA248}" destId="{21E6ACDD-0D16-4AC5-B673-5FD0E5CC51A0}" srcOrd="4" destOrd="0" parTransId="{B6861E29-0365-42DF-A0FC-7E10415279F1}" sibTransId="{F9970779-148A-4741-B1C7-7D98E728208E}"/>
    <dgm:cxn modelId="{1AE88D61-E431-460C-934F-8F129370E90B}" srcId="{8B9B919F-9A0D-4DB7-9C3C-8C6FC05FA248}" destId="{D6491AE4-1932-48A1-A6D8-CAF228B5B5A8}" srcOrd="3" destOrd="0" parTransId="{DDD1B6CB-4E24-4F9D-8C4F-B5333FA7BAE0}" sibTransId="{F7AF922B-1998-433D-AE08-DC6812EBA7E1}"/>
    <dgm:cxn modelId="{ADB0B347-9A9B-4CA7-8786-A8FC9C608C48}" srcId="{8B9B919F-9A0D-4DB7-9C3C-8C6FC05FA248}" destId="{1627821E-3BD6-4E41-85A5-AC9DFC17A4B7}" srcOrd="0" destOrd="0" parTransId="{02A64234-68C8-4488-81BA-C047B5B7DB21}" sibTransId="{A50FB740-99BF-48E9-B5FB-C96647F94243}"/>
    <dgm:cxn modelId="{55F211C6-1C70-45B3-BCC8-C4B852155F27}" type="presOf" srcId="{21E6ACDD-0D16-4AC5-B673-5FD0E5CC51A0}" destId="{3BC586C7-B20E-4706-8A63-54455FA77F4F}" srcOrd="0" destOrd="0" presId="urn:microsoft.com/office/officeart/2005/8/layout/default"/>
    <dgm:cxn modelId="{C2E39AC9-2442-4FA7-8407-D7D801F425CC}" type="presOf" srcId="{2B39C5D4-C486-45F9-BAFA-1A059A2F502B}" destId="{A9244C5B-B156-4CE7-BC9F-30D4347988BA}" srcOrd="0" destOrd="0" presId="urn:microsoft.com/office/officeart/2005/8/layout/default"/>
    <dgm:cxn modelId="{08FD477B-4C72-4BE2-AF8A-B8B5AAA55243}" type="presOf" srcId="{D6491AE4-1932-48A1-A6D8-CAF228B5B5A8}" destId="{0D6AE5DB-783A-4924-A323-F3C0E4F9F6F9}" srcOrd="0" destOrd="0" presId="urn:microsoft.com/office/officeart/2005/8/layout/default"/>
    <dgm:cxn modelId="{65943A1A-9ECB-4FF8-8AE9-3BCC6362DF34}" type="presOf" srcId="{6F1F19B4-71C5-47D7-AE24-D6C650C6CE84}" destId="{89BA7076-C8E3-4118-A3E4-341621587C66}" srcOrd="0" destOrd="0" presId="urn:microsoft.com/office/officeart/2005/8/layout/default"/>
    <dgm:cxn modelId="{CFE71BB3-3E68-4C9D-B142-C68339944896}" srcId="{8B9B919F-9A0D-4DB7-9C3C-8C6FC05FA248}" destId="{6F1F19B4-71C5-47D7-AE24-D6C650C6CE84}" srcOrd="1" destOrd="0" parTransId="{3DBC9986-00E4-4C22-B2D8-8871E82B8150}" sibTransId="{7D7B895E-7DD4-4EB7-BB35-F37BE57F55F2}"/>
    <dgm:cxn modelId="{4540DC2C-DA6B-402D-9233-5D6075EB606C}" type="presOf" srcId="{8B9B919F-9A0D-4DB7-9C3C-8C6FC05FA248}" destId="{3A926783-C829-4E92-9785-79438074CE09}" srcOrd="0" destOrd="0" presId="urn:microsoft.com/office/officeart/2005/8/layout/default"/>
    <dgm:cxn modelId="{AA4C9492-B165-4D76-A1C9-626B647E4139}" srcId="{8B9B919F-9A0D-4DB7-9C3C-8C6FC05FA248}" destId="{2B39C5D4-C486-45F9-BAFA-1A059A2F502B}" srcOrd="2" destOrd="0" parTransId="{D3337C47-D4A9-42A0-9D58-F5CDE1963EBC}" sibTransId="{E08F9E77-D407-4F5E-B6F9-D111E6B5637B}"/>
    <dgm:cxn modelId="{6ACFB623-C7E4-44A9-B791-B78E29CC38F8}" type="presParOf" srcId="{3A926783-C829-4E92-9785-79438074CE09}" destId="{C2DBD242-EB36-4EB6-8AC4-DA8B7D642D24}" srcOrd="0" destOrd="0" presId="urn:microsoft.com/office/officeart/2005/8/layout/default"/>
    <dgm:cxn modelId="{4498A0A6-3018-471A-A222-3474452FAFC1}" type="presParOf" srcId="{3A926783-C829-4E92-9785-79438074CE09}" destId="{DFC6AEE2-975D-4C02-879E-9913326BFE9E}" srcOrd="1" destOrd="0" presId="urn:microsoft.com/office/officeart/2005/8/layout/default"/>
    <dgm:cxn modelId="{27CC24E1-F191-4A03-864D-4C4F47FE4B78}" type="presParOf" srcId="{3A926783-C829-4E92-9785-79438074CE09}" destId="{89BA7076-C8E3-4118-A3E4-341621587C66}" srcOrd="2" destOrd="0" presId="urn:microsoft.com/office/officeart/2005/8/layout/default"/>
    <dgm:cxn modelId="{604FCFF5-531D-4CB8-9738-713726F577D3}" type="presParOf" srcId="{3A926783-C829-4E92-9785-79438074CE09}" destId="{578EF0E0-6431-4557-948F-A54AD2D72771}" srcOrd="3" destOrd="0" presId="urn:microsoft.com/office/officeart/2005/8/layout/default"/>
    <dgm:cxn modelId="{BFCD5CC2-5683-4E06-8E00-F2B3F0AEBF16}" type="presParOf" srcId="{3A926783-C829-4E92-9785-79438074CE09}" destId="{A9244C5B-B156-4CE7-BC9F-30D4347988BA}" srcOrd="4" destOrd="0" presId="urn:microsoft.com/office/officeart/2005/8/layout/default"/>
    <dgm:cxn modelId="{3FE5088C-B579-4DC9-963E-B4C4F051711E}" type="presParOf" srcId="{3A926783-C829-4E92-9785-79438074CE09}" destId="{4ABE3F2F-3156-4F12-82DB-D5E47281F053}" srcOrd="5" destOrd="0" presId="urn:microsoft.com/office/officeart/2005/8/layout/default"/>
    <dgm:cxn modelId="{DC514E5D-D4CD-4F23-AEB4-4E349CE1EB92}" type="presParOf" srcId="{3A926783-C829-4E92-9785-79438074CE09}" destId="{0D6AE5DB-783A-4924-A323-F3C0E4F9F6F9}" srcOrd="6" destOrd="0" presId="urn:microsoft.com/office/officeart/2005/8/layout/default"/>
    <dgm:cxn modelId="{50523864-79E7-4011-8D36-2BD9F149AA8E}" type="presParOf" srcId="{3A926783-C829-4E92-9785-79438074CE09}" destId="{A177938E-64B5-4C11-B846-9C8FFC807F55}" srcOrd="7" destOrd="0" presId="urn:microsoft.com/office/officeart/2005/8/layout/default"/>
    <dgm:cxn modelId="{3360FA2A-E37E-4693-84B3-82E913B3FD0E}" type="presParOf" srcId="{3A926783-C829-4E92-9785-79438074CE09}" destId="{3BC586C7-B20E-4706-8A63-54455FA77F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7B757-A29C-4AF0-AE3B-8DCB1D855CD0}">
      <dsp:nvSpPr>
        <dsp:cNvPr id="0" name=""/>
        <dsp:cNvSpPr/>
      </dsp:nvSpPr>
      <dsp:spPr>
        <a:xfrm>
          <a:off x="0" y="0"/>
          <a:ext cx="10759008" cy="166833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fontAlgn="t">
            <a:lnSpc>
              <a:spcPct val="90000"/>
            </a:lnSpc>
            <a:spcBef>
              <a:spcPct val="0"/>
            </a:spcBef>
            <a:spcAft>
              <a:spcPts val="1050"/>
            </a:spcAft>
            <a:buNone/>
          </a:pPr>
          <a:r>
            <a:rPr lang="ru-RU" sz="2000" b="1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Развитие интереса к техническим дисциплинам</a:t>
          </a:r>
        </a:p>
        <a:p>
          <a:pPr lvl="0" algn="l" defTabSz="889000" fontAlgn="t">
            <a:lnSpc>
              <a:spcPct val="90000"/>
            </a:lnSpc>
            <a:spcBef>
              <a:spcPct val="0"/>
            </a:spcBef>
            <a:buNone/>
          </a:pPr>
          <a:r>
            <a:rPr lang="ru-RU" sz="2000" b="0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Современное оборудование, интересная подача материала, возможность реализовать собственные идеи позволит вовлечь воспитанников в образовательный процесс.</a:t>
          </a:r>
          <a:endParaRPr lang="ru-RU" sz="2000" kern="1200">
            <a:solidFill>
              <a:schemeClr val="tx1"/>
            </a:solidFill>
          </a:endParaRPr>
        </a:p>
      </dsp:txBody>
      <dsp:txXfrm>
        <a:off x="2318635" y="0"/>
        <a:ext cx="8440372" cy="1668335"/>
      </dsp:txXfrm>
    </dsp:sp>
    <dsp:sp modelId="{A695BD01-CD4C-430B-9CC4-C845FB207D0D}">
      <dsp:nvSpPr>
        <dsp:cNvPr id="0" name=""/>
        <dsp:cNvSpPr/>
      </dsp:nvSpPr>
      <dsp:spPr>
        <a:xfrm>
          <a:off x="166833" y="166833"/>
          <a:ext cx="2151801" cy="1334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8000" b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8026A5-7F70-4E6C-A085-3A9DD11371A3}">
      <dsp:nvSpPr>
        <dsp:cNvPr id="0" name=""/>
        <dsp:cNvSpPr/>
      </dsp:nvSpPr>
      <dsp:spPr>
        <a:xfrm>
          <a:off x="0" y="1835168"/>
          <a:ext cx="10759008" cy="166469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98956"/>
            <a:satOff val="6977"/>
            <a:lumOff val="24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fontAlgn="t">
            <a:lnSpc>
              <a:spcPct val="90000"/>
            </a:lnSpc>
            <a:spcBef>
              <a:spcPct val="0"/>
            </a:spcBef>
            <a:spcAft>
              <a:spcPts val="1050"/>
            </a:spcAft>
            <a:buNone/>
          </a:pPr>
          <a:r>
            <a:rPr lang="ru-RU" sz="2000" b="1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Совершенствование навыков критического мышления</a:t>
          </a:r>
        </a:p>
        <a:p>
          <a:pPr lvl="0" algn="l" defTabSz="889000" fontAlgn="t">
            <a:lnSpc>
              <a:spcPct val="90000"/>
            </a:lnSpc>
            <a:spcBef>
              <a:spcPct val="0"/>
            </a:spcBef>
            <a:buNone/>
          </a:pPr>
          <a:r>
            <a:rPr lang="ru-RU" sz="2000" b="0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Воспитанники учатся преодолевать нестандартные задачи путем тестирования и проведения различных опытов. Все это позволяет им подготовиться к взрослой жизни, где они могут столкнуться с необычными, нестандартными проблемами.</a:t>
          </a:r>
          <a:endParaRPr lang="ru-RU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8635" y="1835168"/>
        <a:ext cx="8440372" cy="1664698"/>
      </dsp:txXfrm>
    </dsp:sp>
    <dsp:sp modelId="{0D7AF1B9-04BF-473C-BAE7-C83A74025F03}">
      <dsp:nvSpPr>
        <dsp:cNvPr id="0" name=""/>
        <dsp:cNvSpPr/>
      </dsp:nvSpPr>
      <dsp:spPr>
        <a:xfrm>
          <a:off x="166833" y="2000183"/>
          <a:ext cx="2151801" cy="1334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3EBED1-1ACB-42A2-813A-3FE058D27062}">
      <dsp:nvSpPr>
        <dsp:cNvPr id="0" name=""/>
        <dsp:cNvSpPr/>
      </dsp:nvSpPr>
      <dsp:spPr>
        <a:xfrm>
          <a:off x="0" y="3666700"/>
          <a:ext cx="10759008" cy="166833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98956"/>
            <a:satOff val="6977"/>
            <a:lumOff val="24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fontAlgn="t">
            <a:lnSpc>
              <a:spcPct val="90000"/>
            </a:lnSpc>
            <a:spcBef>
              <a:spcPct val="0"/>
            </a:spcBef>
            <a:spcAft>
              <a:spcPts val="1050"/>
            </a:spcAft>
            <a:buNone/>
          </a:pPr>
          <a:r>
            <a:rPr lang="ru-RU" sz="2000" b="1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Активация коммуникативных навыков</a:t>
          </a:r>
        </a:p>
        <a:p>
          <a:pPr lvl="0" algn="l" defTabSz="889000" fontAlgn="t">
            <a:lnSpc>
              <a:spcPct val="90000"/>
            </a:lnSpc>
            <a:spcBef>
              <a:spcPct val="0"/>
            </a:spcBef>
            <a:buNone/>
          </a:pPr>
          <a:r>
            <a:rPr lang="ru-RU" sz="2000" b="0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Внедрение данной системы в основном включает в себя командную работу. Ведь большую часть времени дети совместно исследуют и развивают свои модели. Они учатся строить диалог со взрослыми и своими друзьями.</a:t>
          </a:r>
        </a:p>
        <a:p>
          <a:pPr lvl="0" defTabSz="889000">
            <a:lnSpc>
              <a:spcPct val="90000"/>
            </a:lnSpc>
            <a:spcBef>
              <a:spcPct val="0"/>
            </a:spcBef>
          </a:pPr>
          <a:endParaRPr lang="ru-RU" sz="1100" kern="1200"/>
        </a:p>
      </dsp:txBody>
      <dsp:txXfrm>
        <a:off x="2318635" y="3666700"/>
        <a:ext cx="8440372" cy="1668335"/>
      </dsp:txXfrm>
    </dsp:sp>
    <dsp:sp modelId="{2970F0F2-03C4-4D13-85DD-7905CEF403DA}">
      <dsp:nvSpPr>
        <dsp:cNvPr id="0" name=""/>
        <dsp:cNvSpPr/>
      </dsp:nvSpPr>
      <dsp:spPr>
        <a:xfrm>
          <a:off x="166833" y="3833534"/>
          <a:ext cx="2151801" cy="1334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BD242-EB36-4EB6-8AC4-DA8B7D642D24}">
      <dsp:nvSpPr>
        <dsp:cNvPr id="0" name=""/>
        <dsp:cNvSpPr/>
      </dsp:nvSpPr>
      <dsp:spPr>
        <a:xfrm>
          <a:off x="124094" y="655996"/>
          <a:ext cx="3453229" cy="257699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t" latinLnBrk="0" hangingPunct="1">
            <a:lnSpc>
              <a:spcPct val="100000"/>
            </a:lnSpc>
            <a:spcBef>
              <a:spcPct val="0"/>
            </a:spcBef>
            <a:spcAft>
              <a:spcPts val="1050"/>
            </a:spcAft>
            <a:buClrTx/>
            <a:buSzTx/>
            <a:buFontTx/>
            <a:buNone/>
            <a:defRPr/>
          </a:pPr>
          <a:r>
            <a:rPr lang="ru-RU" sz="15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речи</a:t>
          </a:r>
        </a:p>
        <a:p>
          <a:pPr marL="0" marR="0" lvl="0" indent="0" algn="ctr" defTabSz="914400" eaLnBrk="1" fontAlgn="t" latinLnBrk="0" hangingPunct="1">
            <a:lnSpc>
              <a:spcPct val="100000"/>
            </a:lnSpc>
            <a:spcBef>
              <a:spcPct val="0"/>
            </a:spcBef>
            <a:spcAft>
              <a:spcPts val="1050"/>
            </a:spcAft>
            <a:buClrTx/>
            <a:buSzTx/>
            <a:buFontTx/>
            <a:buNone/>
            <a:defRPr/>
          </a:pPr>
          <a:r>
            <a:rPr lang="ru-RU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интерактивах и сюжетных играх стимулирует активное использование речи как основного средства общения. Дети начинают говорить понятнее и чётче постигают культуру речи. Учатся сравнивать и описывать различные предметы и явления вслух. пополняют лексический запас.</a:t>
          </a:r>
          <a:endParaRPr lang="ru-RU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094" y="655996"/>
        <a:ext cx="3453229" cy="2576996"/>
      </dsp:txXfrm>
    </dsp:sp>
    <dsp:sp modelId="{89BA7076-C8E3-4118-A3E4-341621587C66}">
      <dsp:nvSpPr>
        <dsp:cNvPr id="0" name=""/>
        <dsp:cNvSpPr/>
      </dsp:nvSpPr>
      <dsp:spPr>
        <a:xfrm>
          <a:off x="3815614" y="655996"/>
          <a:ext cx="3586205" cy="2576996"/>
        </a:xfrm>
        <a:prstGeom prst="rect">
          <a:avLst/>
        </a:prstGeom>
        <a:solidFill>
          <a:schemeClr val="accent1">
            <a:shade val="50000"/>
            <a:hueOff val="-59374"/>
            <a:satOff val="4186"/>
            <a:lumOff val="145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Художественный вкус.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Привлекательное красиво оформленное пространство задаёт позитивный настрой занятия, формирует правильное понимание эстетики и художественной красоты. Ребята самостоятельно учатся выражать свои впечатления и творческие замыслы в рисунках поделках.</a:t>
          </a:r>
          <a:endParaRPr lang="ru-RU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5614" y="655996"/>
        <a:ext cx="3586205" cy="2576996"/>
      </dsp:txXfrm>
    </dsp:sp>
    <dsp:sp modelId="{A9244C5B-B156-4CE7-BC9F-30D4347988BA}">
      <dsp:nvSpPr>
        <dsp:cNvPr id="0" name=""/>
        <dsp:cNvSpPr/>
      </dsp:nvSpPr>
      <dsp:spPr>
        <a:xfrm>
          <a:off x="7658694" y="655996"/>
          <a:ext cx="3566833" cy="2576996"/>
        </a:xfrm>
        <a:prstGeom prst="rect">
          <a:avLst/>
        </a:prstGeom>
        <a:solidFill>
          <a:schemeClr val="accent1">
            <a:shade val="50000"/>
            <a:hueOff val="-118748"/>
            <a:satOff val="8372"/>
            <a:lumOff val="291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кругозора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Ребята с раннего возраста получают правильное представление о науке, технике и искусстве. Узнают о своей планете, осознают важность научного и инженерно-технического прогресса для человечества.</a:t>
          </a:r>
          <a:endParaRPr lang="ru-RU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8694" y="655996"/>
        <a:ext cx="3566833" cy="2576996"/>
      </dsp:txXfrm>
    </dsp:sp>
    <dsp:sp modelId="{0D6AE5DB-783A-4924-A323-F3C0E4F9F6F9}">
      <dsp:nvSpPr>
        <dsp:cNvPr id="0" name=""/>
        <dsp:cNvSpPr/>
      </dsp:nvSpPr>
      <dsp:spPr>
        <a:xfrm>
          <a:off x="1753748" y="3411679"/>
          <a:ext cx="3824595" cy="2373417"/>
        </a:xfrm>
        <a:prstGeom prst="rect">
          <a:avLst/>
        </a:prstGeom>
        <a:solidFill>
          <a:schemeClr val="accent1">
            <a:shade val="50000"/>
            <a:hueOff val="-118748"/>
            <a:satOff val="8372"/>
            <a:lumOff val="291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Коммуникация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Ребята активно общаются со взрослыми, со сверстниками, родителями и другими взрослыми. Осваивают навыки обмена информацией и решения поставленных задач в паре или всем коллективом. Дети учатся согласовывать важные вопросы друг с другом объединять усилия и достигать важного для всех результата</a:t>
          </a:r>
          <a:endParaRPr lang="ru-RU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3748" y="3411679"/>
        <a:ext cx="3824595" cy="2373417"/>
      </dsp:txXfrm>
    </dsp:sp>
    <dsp:sp modelId="{3BC586C7-B20E-4706-8A63-54455FA77F4F}">
      <dsp:nvSpPr>
        <dsp:cNvPr id="0" name=""/>
        <dsp:cNvSpPr/>
      </dsp:nvSpPr>
      <dsp:spPr>
        <a:xfrm>
          <a:off x="5886066" y="3404042"/>
          <a:ext cx="3645507" cy="2373417"/>
        </a:xfrm>
        <a:prstGeom prst="rect">
          <a:avLst/>
        </a:prstGeom>
        <a:solidFill>
          <a:schemeClr val="accent1">
            <a:shade val="50000"/>
            <a:hueOff val="-59374"/>
            <a:satOff val="4186"/>
            <a:lumOff val="145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информацией и развитие критического мышления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 руководством педагога ребята изучают как связаны между собой различные элементы, экспозиции </a:t>
          </a:r>
          <a:r>
            <a:rPr lang="en-US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STEAM</a:t>
          </a:r>
          <a:r>
            <a:rPr lang="ru-RU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-лаборатории,</a:t>
          </a:r>
          <a:r>
            <a:rPr lang="en-US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учатся ставить эксперименты, исследовать, моделировать ситуацию.</a:t>
          </a:r>
        </a:p>
      </dsp:txBody>
      <dsp:txXfrm>
        <a:off x="5886066" y="3404042"/>
        <a:ext cx="3645507" cy="237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F319A-5E36-4871-970B-9E91D470AA3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95A0-BAE7-4566-A49B-21697485B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4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9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a14="http://schemas.microsoft.com/office/drawing/2010/main" xmlns:p14="http://schemas.microsoft.com/office/powerpoint/2010/main" xmlns="" id="{42DEE4A3-3EE4-E394-12E6-83DAA835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39ED1C74-4080-15E1-EFAE-DF6BB3EF0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EDA3C068-23DD-766E-AEF2-CAAAEF130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2C0E2D15-C54C-8B26-F1C0-FA266B142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a14="http://schemas.microsoft.com/office/drawing/2010/main" xmlns:p14="http://schemas.microsoft.com/office/powerpoint/2010/main" xmlns="" id="{EB2050B9-77BD-87B7-6BCC-D63C79BE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E0F17643-1B90-CFD2-01AB-7B6D9B515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97CC73AE-2307-9BDA-FE59-295B251C6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C7F5D7DF-7184-5A06-73B2-44C4C5E6D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0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06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a14="http://schemas.microsoft.com/office/drawing/2010/main" xmlns:p14="http://schemas.microsoft.com/office/powerpoint/2010/main" xmlns="" id="{968E10BD-B2C8-9035-7BD6-7541906C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004BB128-4AD3-2221-9C18-80BC6B07B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7DD309DA-8942-BD8B-86C5-7DF6C493B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:a14="http://schemas.microsoft.com/office/drawing/2010/main" xmlns:p14="http://schemas.microsoft.com/office/powerpoint/2010/main" xmlns="" id="{1A5B955B-5346-F141-11BF-441E28829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95A0-BAE7-4566-A49B-21697485B8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6149-9D75-4D3E-8758-F716E4B1F73C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A3-3C1D-4EF6-9007-D0A87EBF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537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6149-9D75-4D3E-8758-F716E4B1F73C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A3-3C1D-4EF6-9007-D0A87EBF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ib.myopenugra.ru/compete/regional/view/?id=1324790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E543499-EA7E-5664-4B14-2259A7FF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2" cy="6903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-1" y="0"/>
            <a:ext cx="105507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879174" y="210037"/>
            <a:ext cx="2909649" cy="15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39240" y="2433908"/>
            <a:ext cx="103806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СЧАСТЛИВОГО ДЕТСТВА</a:t>
            </a:r>
            <a:endParaRPr lang="ru-RU" sz="44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82F70C8-3AEA-2083-4487-DEA8C34085F7}"/>
              </a:ext>
            </a:extLst>
          </p:cNvPr>
          <p:cNvSpPr txBox="1"/>
          <p:nvPr/>
        </p:nvSpPr>
        <p:spPr>
          <a:xfrm>
            <a:off x="3612920" y="523999"/>
            <a:ext cx="8424167" cy="5242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№2 «РЯБИНКА»</a:t>
            </a:r>
            <a:endParaRPr lang="ru-RU" sz="180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1C6FD41-2E89-5372-66A4-F99D34B59FB5}"/>
              </a:ext>
            </a:extLst>
          </p:cNvPr>
          <p:cNvSpPr txBox="1"/>
          <p:nvPr/>
        </p:nvSpPr>
        <p:spPr>
          <a:xfrm>
            <a:off x="7191102" y="5401816"/>
            <a:ext cx="4418512" cy="5242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8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 проекта: </a:t>
            </a:r>
          </a:p>
          <a:p>
            <a:pPr>
              <a:defRPr/>
            </a:pPr>
            <a:r>
              <a:rPr lang="ru-RU" sz="18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Коваленко Инна Александровна</a:t>
            </a:r>
            <a:endParaRPr lang="ru-RU" sz="180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59D57EF-8113-6191-1B1B-E9B32764D533}"/>
              </a:ext>
            </a:extLst>
          </p:cNvPr>
          <p:cNvSpPr/>
          <p:nvPr/>
        </p:nvSpPr>
        <p:spPr>
          <a:xfrm>
            <a:off x="2638144" y="1677465"/>
            <a:ext cx="8182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ИНИЦИАТИВНЫЙ ПРОЕКТ</a:t>
            </a:r>
            <a:endParaRPr lang="ru-RU" sz="4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4BC22A1-51F1-A262-2DFC-512D576E60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922" t="5085" b="6266"/>
          <a:stretch>
            <a:fillRect/>
          </a:stretch>
        </p:blipFill>
        <p:spPr>
          <a:xfrm>
            <a:off x="1117061" y="3407603"/>
            <a:ext cx="4281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721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49970D8-53A3-463E-29A7-1EC1C90A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-1" y="0"/>
            <a:ext cx="85060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716603" y="301796"/>
            <a:ext cx="2299298" cy="119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310" y="1948"/>
            <a:ext cx="4134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>
                <a:solidFill>
                  <a:srgbClr val="5B3272"/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Мероприятия</a:t>
            </a:r>
            <a:r>
              <a:rPr lang="ru-RU" sz="4400" b="1">
                <a:solidFill>
                  <a:srgbClr val="5B3272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29415" y="712242"/>
            <a:ext cx="4008573" cy="1061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Подготовка инициативного проекта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cs typeface="Segoe UI Semilight" panose="020B0402040204020203" pitchFamily="34" charset="0"/>
              </a:rPr>
              <a:t>Июнь-июль 2026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48191" y="1828574"/>
            <a:ext cx="4008573" cy="25105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Приобретение необходимого оборудования для «</a:t>
            </a:r>
            <a:r>
              <a:rPr lang="ru-RU" sz="2000" b="1" dirty="0" err="1"/>
              <a:t>Лего</a:t>
            </a:r>
            <a:r>
              <a:rPr lang="ru-RU" sz="2000" b="1" dirty="0"/>
              <a:t>-конструирования», «</a:t>
            </a:r>
            <a:r>
              <a:rPr lang="ru-RU" sz="2000" b="1" dirty="0" err="1"/>
              <a:t>Мульт</a:t>
            </a:r>
            <a:r>
              <a:rPr lang="ru-RU" sz="2000" b="1" dirty="0"/>
              <a:t>-студии», </a:t>
            </a:r>
            <a:r>
              <a:rPr lang="en-US" sz="2000" b="1" dirty="0"/>
              <a:t>STEM</a:t>
            </a:r>
            <a:r>
              <a:rPr lang="ru-RU" sz="2000" b="1" dirty="0"/>
              <a:t>-лаборатории, кабинета Робототехники, мини агрокомплекса «Умная теплица»</a:t>
            </a:r>
            <a:r>
              <a:rPr lang="ru-RU" sz="2000" b="1" dirty="0">
                <a:solidFill>
                  <a:srgbClr val="FFC000"/>
                </a:solidFill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cs typeface="Segoe UI Semilight" panose="020B0402040204020203" pitchFamily="34" charset="0"/>
              </a:rPr>
              <a:t>Июнь-август 2027</a:t>
            </a:r>
            <a:endParaRPr lang="ru-RU" sz="2000" b="1" dirty="0">
              <a:solidFill>
                <a:srgbClr val="FFC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26609" y="4394068"/>
            <a:ext cx="4051735" cy="1200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Проверка и общественная</a:t>
            </a:r>
          </a:p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приемка выполненных работ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cs typeface="Segoe UI Semilight" panose="020B0402040204020203" pitchFamily="34" charset="0"/>
              </a:rPr>
              <a:t>Август 2027</a:t>
            </a:r>
            <a:endParaRPr lang="ru-RU" sz="2000" b="1" dirty="0">
              <a:solidFill>
                <a:srgbClr val="FFC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33149" y="5649422"/>
            <a:ext cx="4085514" cy="1208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Торжественное открытие </a:t>
            </a:r>
          </a:p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образовательного пространства </a:t>
            </a:r>
          </a:p>
          <a:p>
            <a:pPr algn="ctr"/>
            <a:r>
              <a:rPr lang="ru-RU" sz="2000" b="1" dirty="0">
                <a:cs typeface="Segoe UI Semilight" panose="020B0402040204020203" pitchFamily="34" charset="0"/>
              </a:rPr>
              <a:t>«</a:t>
            </a:r>
            <a:r>
              <a:rPr lang="en-US" sz="2000" b="1" dirty="0">
                <a:cs typeface="Segoe UI Semilight" panose="020B0402040204020203" pitchFamily="34" charset="0"/>
              </a:rPr>
              <a:t>STEAM-</a:t>
            </a:r>
            <a:r>
              <a:rPr lang="ru-RU" sz="2000" b="1" dirty="0">
                <a:cs typeface="Segoe UI Semilight" panose="020B0402040204020203" pitchFamily="34" charset="0"/>
              </a:rPr>
              <a:t>лаборатория» 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cs typeface="Segoe UI Semilight" panose="020B0402040204020203" pitchFamily="34" charset="0"/>
              </a:rPr>
              <a:t>Сентябрь 2027</a:t>
            </a:r>
            <a:endParaRPr lang="ru-RU" sz="2000" b="1" dirty="0">
              <a:solidFill>
                <a:srgbClr val="FFC000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1592101" y="6200671"/>
            <a:ext cx="618211" cy="1335755"/>
            <a:chOff x="6323791" y="5612673"/>
            <a:chExt cx="182056" cy="656872"/>
          </a:xfrm>
        </p:grpSpPr>
        <p:sp>
          <p:nvSpPr>
            <p:cNvPr id="30" name="Овал 29"/>
            <p:cNvSpPr/>
            <p:nvPr/>
          </p:nvSpPr>
          <p:spPr>
            <a:xfrm>
              <a:off x="6323791" y="5612673"/>
              <a:ext cx="142676" cy="221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23791" y="5612673"/>
              <a:ext cx="182056" cy="65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10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F70B05D-E86D-C13F-E17D-B7287A58E3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846" b="2338"/>
          <a:stretch>
            <a:fillRect/>
          </a:stretch>
        </p:blipFill>
        <p:spPr>
          <a:xfrm>
            <a:off x="8455452" y="3207399"/>
            <a:ext cx="3593812" cy="21808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EA5DD2E-F4E1-4513-3B5F-A606369852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15" t="13456"/>
          <a:stretch>
            <a:fillRect/>
          </a:stretch>
        </p:blipFill>
        <p:spPr>
          <a:xfrm>
            <a:off x="8455452" y="787958"/>
            <a:ext cx="3619086" cy="21961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DB8AC41-C187-39B2-76BB-9A37DCB039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406"/>
          <a:stretch>
            <a:fillRect/>
          </a:stretch>
        </p:blipFill>
        <p:spPr>
          <a:xfrm>
            <a:off x="906741" y="1421215"/>
            <a:ext cx="3385314" cy="2349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CD8A2FE-DED4-E08F-3780-58DA462AE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584" y="3936575"/>
            <a:ext cx="3396096" cy="25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23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2586F4E-947D-4403-8F78-B62E3C5F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9641347-71CA-DF16-562D-075B724F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A5C91"/>
              </a:clrFrom>
              <a:clrTo>
                <a:srgbClr val="2A5C9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E297597-362B-D811-DAEA-8233AEB125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15057" y="0"/>
            <a:ext cx="850606" cy="68806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6DCE706-D983-AF0B-DBCF-78AE0CC8B3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698206" y="241119"/>
            <a:ext cx="2177159" cy="112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4AAE007-A8AA-FE0F-CFD0-26309E1A1C9C}"/>
              </a:ext>
            </a:extLst>
          </p:cNvPr>
          <p:cNvGrpSpPr/>
          <p:nvPr/>
        </p:nvGrpSpPr>
        <p:grpSpPr>
          <a:xfrm>
            <a:off x="11609614" y="6229350"/>
            <a:ext cx="489858" cy="480621"/>
            <a:chOff x="6278336" y="5612673"/>
            <a:chExt cx="359228" cy="37991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19A5C60-30C4-93AA-E2B4-C5083342C7BE}"/>
                </a:ext>
              </a:extLst>
            </p:cNvPr>
            <p:cNvSpPr/>
            <p:nvPr/>
          </p:nvSpPr>
          <p:spPr>
            <a:xfrm>
              <a:off x="6278336" y="5612673"/>
              <a:ext cx="359228" cy="37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819FEE8-314E-37B6-4B97-CFC2F2921400}"/>
                </a:ext>
              </a:extLst>
            </p:cNvPr>
            <p:cNvSpPr txBox="1"/>
            <p:nvPr/>
          </p:nvSpPr>
          <p:spPr>
            <a:xfrm>
              <a:off x="6323791" y="5612673"/>
              <a:ext cx="182056" cy="36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9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F3F9F86-5E03-8D4D-C52D-9B698DA50925}"/>
              </a:ext>
            </a:extLst>
          </p:cNvPr>
          <p:cNvSpPr txBox="1"/>
          <p:nvPr/>
        </p:nvSpPr>
        <p:spPr>
          <a:xfrm>
            <a:off x="3492878" y="150504"/>
            <a:ext cx="8081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baseline="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СТОИМОСТЬ ИНИЦИАТИВНОГО ПРОЕКТА: </a:t>
            </a:r>
            <a:endParaRPr lang="ru-RU" sz="28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</a:endParaRPr>
          </a:p>
        </p:txBody>
      </p:sp>
      <p:sp>
        <p:nvSpPr>
          <p:cNvPr id="32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E152AC2-27F0-1CF1-3DFB-6716D2A5FD56}"/>
              </a:ext>
            </a:extLst>
          </p:cNvPr>
          <p:cNvSpPr/>
          <p:nvPr/>
        </p:nvSpPr>
        <p:spPr>
          <a:xfrm>
            <a:off x="3724233" y="572738"/>
            <a:ext cx="4586227" cy="1127926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3829757-B1C0-2692-1233-E8E1EB082A0B}"/>
              </a:ext>
            </a:extLst>
          </p:cNvPr>
          <p:cNvSpPr/>
          <p:nvPr/>
        </p:nvSpPr>
        <p:spPr>
          <a:xfrm>
            <a:off x="5296064" y="1815703"/>
            <a:ext cx="4708293" cy="1058267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9C49B64-7945-7777-3E6B-107A5C1E4E1F}"/>
              </a:ext>
            </a:extLst>
          </p:cNvPr>
          <p:cNvSpPr/>
          <p:nvPr/>
        </p:nvSpPr>
        <p:spPr>
          <a:xfrm>
            <a:off x="5777317" y="3008405"/>
            <a:ext cx="4586227" cy="997929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BD9623B-F1E7-F21E-E1BA-8FA8BC6F182F}"/>
              </a:ext>
            </a:extLst>
          </p:cNvPr>
          <p:cNvSpPr/>
          <p:nvPr/>
        </p:nvSpPr>
        <p:spPr>
          <a:xfrm>
            <a:off x="5901955" y="4120231"/>
            <a:ext cx="5026033" cy="1154596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4E8023B-A730-233A-9B15-71FB0007BB97}"/>
              </a:ext>
            </a:extLst>
          </p:cNvPr>
          <p:cNvSpPr/>
          <p:nvPr/>
        </p:nvSpPr>
        <p:spPr>
          <a:xfrm>
            <a:off x="4419958" y="5571519"/>
            <a:ext cx="7097126" cy="1068095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CAA3F17-E9B1-005F-411C-5049E4546B28}"/>
              </a:ext>
            </a:extLst>
          </p:cNvPr>
          <p:cNvSpPr/>
          <p:nvPr/>
        </p:nvSpPr>
        <p:spPr>
          <a:xfrm>
            <a:off x="3492878" y="665582"/>
            <a:ext cx="4586227" cy="1119968"/>
          </a:xfrm>
          <a:prstGeom prst="roundRect">
            <a:avLst/>
          </a:prstGeom>
          <a:solidFill>
            <a:srgbClr val="E3E4D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ОБЩАЯ СТОИМОСТЬ,</a:t>
            </a:r>
          </a:p>
          <a:p>
            <a:pPr algn="ctr"/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за исключением нефинансового вклада 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2874,3 тыс. рублей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cs typeface="Segoe UI Semilight" panose="020B0402040204020203" pitchFamily="34" charset="0"/>
            </a:endParaRPr>
          </a:p>
          <a:p>
            <a:endParaRPr lang="ru-RU" sz="1600" b="1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421B280-E7D4-A8CD-6134-6F3441C8E264}"/>
              </a:ext>
            </a:extLst>
          </p:cNvPr>
          <p:cNvSpPr/>
          <p:nvPr/>
        </p:nvSpPr>
        <p:spPr>
          <a:xfrm>
            <a:off x="5091949" y="1900589"/>
            <a:ext cx="4586227" cy="1026939"/>
          </a:xfrm>
          <a:prstGeom prst="roundRect">
            <a:avLst/>
          </a:prstGeom>
          <a:solidFill>
            <a:srgbClr val="E3E4D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СРЕДСТВА ОКРУЖНОГО БЮДЖЕТА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1594,1 тыс. руб.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E0C3B91-E1B8-0C99-AF6C-E8648DA31E6C}"/>
              </a:ext>
            </a:extLst>
          </p:cNvPr>
          <p:cNvSpPr/>
          <p:nvPr/>
        </p:nvSpPr>
        <p:spPr>
          <a:xfrm>
            <a:off x="3807242" y="1935445"/>
            <a:ext cx="1101463" cy="965104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Aptos Black" panose="020B0004020202020204" pitchFamily="34" charset="0"/>
                <a:cs typeface="Segoe UI Semilight" panose="020B0402040204020203" pitchFamily="34" charset="0"/>
              </a:rPr>
              <a:t>55,46%</a:t>
            </a:r>
          </a:p>
        </p:txBody>
      </p:sp>
      <p:sp>
        <p:nvSpPr>
          <p:cNvPr id="24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48CD65E-F8C5-3CD6-1731-E14018A4A029}"/>
              </a:ext>
            </a:extLst>
          </p:cNvPr>
          <p:cNvSpPr/>
          <p:nvPr/>
        </p:nvSpPr>
        <p:spPr>
          <a:xfrm>
            <a:off x="4185822" y="3062639"/>
            <a:ext cx="1101463" cy="948940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ptos Black" panose="020B0004020202020204" pitchFamily="34" charset="0"/>
                <a:cs typeface="Segoe UI Semilight" panose="020B0402040204020203" pitchFamily="34" charset="0"/>
              </a:rPr>
              <a:t>33,75%</a:t>
            </a:r>
          </a:p>
        </p:txBody>
      </p:sp>
      <p:sp>
        <p:nvSpPr>
          <p:cNvPr id="25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970D629-D782-E73E-0BEE-13A0B2F9C568}"/>
              </a:ext>
            </a:extLst>
          </p:cNvPr>
          <p:cNvSpPr/>
          <p:nvPr/>
        </p:nvSpPr>
        <p:spPr>
          <a:xfrm>
            <a:off x="4579233" y="4391206"/>
            <a:ext cx="1101463" cy="983368"/>
          </a:xfrm>
          <a:prstGeom prst="roundRect">
            <a:avLst/>
          </a:prstGeom>
          <a:solidFill>
            <a:srgbClr val="4E2D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ptos Black" panose="020B0004020202020204" pitchFamily="34" charset="0"/>
                <a:cs typeface="Segoe UI Semilight" panose="020B0402040204020203" pitchFamily="34" charset="0"/>
              </a:rPr>
              <a:t>10,79%</a:t>
            </a:r>
          </a:p>
        </p:txBody>
      </p:sp>
      <p:sp>
        <p:nvSpPr>
          <p:cNvPr id="26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CD4A336-066F-3E6C-C91A-1114066C7A82}"/>
              </a:ext>
            </a:extLst>
          </p:cNvPr>
          <p:cNvSpPr/>
          <p:nvPr/>
        </p:nvSpPr>
        <p:spPr>
          <a:xfrm>
            <a:off x="5418131" y="3113242"/>
            <a:ext cx="4586227" cy="943950"/>
          </a:xfrm>
          <a:prstGeom prst="roundRect">
            <a:avLst/>
          </a:prstGeom>
          <a:solidFill>
            <a:srgbClr val="E3E4D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СРЕДСТВА МЕСТНОГО БЮДЖЕТА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970,0 тыс. руб.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F0F9167-8123-D3BE-3C01-24984A0A7752}"/>
              </a:ext>
            </a:extLst>
          </p:cNvPr>
          <p:cNvSpPr/>
          <p:nvPr/>
        </p:nvSpPr>
        <p:spPr>
          <a:xfrm>
            <a:off x="4185822" y="5801689"/>
            <a:ext cx="7097126" cy="967145"/>
          </a:xfrm>
          <a:prstGeom prst="roundRect">
            <a:avLst/>
          </a:prstGeom>
          <a:solidFill>
            <a:srgbClr val="E3E4D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НЕФИНАНСОВЫЙ ВКЛАД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19,5 тыс. рублей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81583ED-A89A-58E6-8C74-21060E995E26}"/>
              </a:ext>
            </a:extLst>
          </p:cNvPr>
          <p:cNvSpPr/>
          <p:nvPr/>
        </p:nvSpPr>
        <p:spPr>
          <a:xfrm>
            <a:off x="5777317" y="4287362"/>
            <a:ext cx="4870704" cy="1143942"/>
          </a:xfrm>
          <a:prstGeom prst="roundRect">
            <a:avLst/>
          </a:prstGeom>
          <a:solidFill>
            <a:srgbClr val="E3E4D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ФИНАНСОВЫЙ ВКЛАД 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от граждан – 78,2 тыс. руб.; от индивидуальных предпринимателей 37,0 тыс. руб.; от юридических лиц – 195,0 тыс. руб. </a:t>
            </a: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310,2 тыс. рублей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F3A557E-C07D-596D-3F21-F5A8947AD6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2A5D91"/>
              </a:clrFrom>
              <a:clrTo>
                <a:srgbClr val="2A5D91">
                  <a:alpha val="0"/>
                </a:srgbClr>
              </a:clrTo>
            </a:clrChange>
            <a:alphaModFix/>
          </a:blip>
          <a:srcRect l="2840" r="7132"/>
          <a:stretch>
            <a:fillRect/>
          </a:stretch>
        </p:blipFill>
        <p:spPr>
          <a:xfrm>
            <a:off x="1064361" y="3444500"/>
            <a:ext cx="3293613" cy="3142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71015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467" y="3180960"/>
            <a:ext cx="7144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>
                <a:latin typeface="NEXT ART" panose="02000803030000020004" pitchFamily="50" charset="0"/>
              </a:rPr>
              <a:t>Поддержите нас в нашей идее, Ваш голос может стать решающим!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9" y="149198"/>
            <a:ext cx="1558211" cy="805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399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541" y="0"/>
            <a:ext cx="477313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1999" y="1835128"/>
            <a:ext cx="5574867" cy="5067597"/>
            <a:chOff x="379884" y="1360612"/>
            <a:chExt cx="5598413" cy="5542835"/>
          </a:xfrm>
        </p:grpSpPr>
        <p:pic>
          <p:nvPicPr>
            <p:cNvPr id="9" name="Picture 4" descr="https://img.olhardigital.com.br/uploads/acervo_imagens/2019/09/2019091309334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1" t="10701" r="3950" b="7808"/>
            <a:stretch>
              <a:fillRect/>
            </a:stretch>
          </p:blipFill>
          <p:spPr bwMode="auto">
            <a:xfrm>
              <a:off x="379884" y="1360612"/>
              <a:ext cx="5598413" cy="554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21344408">
              <a:off x="1203281" y="2092845"/>
              <a:ext cx="2085418" cy="3102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21344408">
              <a:off x="2889023" y="3047175"/>
              <a:ext cx="440146" cy="83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1344408">
              <a:off x="2960066" y="3868884"/>
              <a:ext cx="440146" cy="107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123492" y="880293"/>
            <a:ext cx="41747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NEXT ART" panose="02000803030000020004" pitchFamily="50" charset="0"/>
              </a:rPr>
              <a:t>Ваш голос очень важен!</a:t>
            </a:r>
          </a:p>
          <a:p>
            <a:pPr algn="ctr"/>
            <a:endParaRPr lang="ru-RU" sz="3600" b="1">
              <a:latin typeface="NEXT ART" panose="02000803030000020004" pitchFamily="50" charset="0"/>
            </a:endParaRPr>
          </a:p>
          <a:p>
            <a:endParaRPr lang="ru-RU" sz="3600" b="1">
              <a:latin typeface="NEXT ART" panose="02000803030000020004" pitchFamily="50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1999975-D96A-2AF0-E641-3F86F232F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8535" r="6135" b="8016"/>
          <a:stretch>
            <a:fillRect/>
          </a:stretch>
        </p:blipFill>
        <p:spPr bwMode="auto">
          <a:xfrm rot="21344616">
            <a:off x="1089347" y="2970840"/>
            <a:ext cx="2037792" cy="1949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A8C4D03-1963-F2E4-FDF9-DB6ABB33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2DCAEBC-C82D-9C39-F1C3-E88C7F33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210" y="56865"/>
            <a:ext cx="94167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Инициативная группа родителей и сотрудников МАДОУ ДС № 2 «Рябинка» выдвигает проект «Территория счастливого детства» для участия в </a:t>
            </a: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Региональном конкурсе инициативных проектов 2026 года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B165EC5-93F1-5F87-62B2-7ECDF0AC2D7D}"/>
              </a:ext>
            </a:extLst>
          </p:cNvPr>
          <p:cNvSpPr txBox="1"/>
          <p:nvPr/>
        </p:nvSpPr>
        <p:spPr>
          <a:xfrm>
            <a:off x="3556234" y="1069508"/>
            <a:ext cx="80380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/>
              <a:t>Цель:</a:t>
            </a:r>
            <a:r>
              <a:rPr lang="ru-RU" sz="2000"/>
              <a:t> создание общедоступных образовательных пространств для детей в МАДОУ ДС № 2 «Рябинка» посредством организации модулей STEАM-технологии: «LEGO-конструирование», «Мульт-студия», </a:t>
            </a:r>
            <a:r>
              <a:rPr lang="en-US" sz="2000"/>
              <a:t>STE</a:t>
            </a:r>
            <a:r>
              <a:rPr lang="ru-RU" sz="2000"/>
              <a:t>А</a:t>
            </a:r>
            <a:r>
              <a:rPr lang="en-US" sz="2000"/>
              <a:t>M</a:t>
            </a:r>
            <a:r>
              <a:rPr lang="ru-RU" sz="2000"/>
              <a:t>-лаборатория, кабинет Робототехники, мини агрокомплекс «Умная теплица» для развития интеллектуальных способностей дошкольников, воспитания патриотических чувств дошкольников, вовлечение в научно-техническое творчество.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551399-2796-79CD-1B20-80C2D6CC7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5600" r="6665" b="16000"/>
          <a:stretch>
            <a:fillRect/>
          </a:stretch>
        </p:blipFill>
        <p:spPr bwMode="auto">
          <a:xfrm>
            <a:off x="5983247" y="4139704"/>
            <a:ext cx="5229258" cy="2661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6BBE0F2-5415-4C6B-53C3-4021CE2A6B13}"/>
              </a:ext>
            </a:extLst>
          </p:cNvPr>
          <p:cNvGrpSpPr/>
          <p:nvPr/>
        </p:nvGrpSpPr>
        <p:grpSpPr>
          <a:xfrm>
            <a:off x="11212507" y="6126299"/>
            <a:ext cx="563672" cy="480621"/>
            <a:chOff x="6268672" y="5612673"/>
            <a:chExt cx="413358" cy="379913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CADDF74-9741-142E-5830-9A46B9BFE8D9}"/>
                </a:ext>
              </a:extLst>
            </p:cNvPr>
            <p:cNvSpPr/>
            <p:nvPr/>
          </p:nvSpPr>
          <p:spPr>
            <a:xfrm>
              <a:off x="6278336" y="5612673"/>
              <a:ext cx="359228" cy="37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CB7680C-64E9-5CB6-3D83-8CD537DCF645}"/>
                </a:ext>
              </a:extLst>
            </p:cNvPr>
            <p:cNvSpPr txBox="1"/>
            <p:nvPr/>
          </p:nvSpPr>
          <p:spPr>
            <a:xfrm>
              <a:off x="6268672" y="5612673"/>
              <a:ext cx="413358" cy="36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750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мебель, стена, ст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DBEFC02-B718-9546-9094-F1411985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96" y="1377462"/>
            <a:ext cx="10495741" cy="5333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93C0579-FA1C-89C6-4FE6-3FBC9770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53" t="12530" r="1326" b="11004"/>
          <a:stretch>
            <a:fillRect/>
          </a:stretch>
        </p:blipFill>
        <p:spPr>
          <a:xfrm>
            <a:off x="-1" y="0"/>
            <a:ext cx="1055078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946F6F7-4B8F-DB5E-CDDE-59195B7D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82" y="5862"/>
            <a:ext cx="2638425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5291A43-E0DC-74DF-7A44-E30B9204DA7F}"/>
              </a:ext>
            </a:extLst>
          </p:cNvPr>
          <p:cNvSpPr txBox="1"/>
          <p:nvPr/>
        </p:nvSpPr>
        <p:spPr>
          <a:xfrm>
            <a:off x="4567158" y="278727"/>
            <a:ext cx="7012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Инициативный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проект «Территория счастливого детства»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4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E5D0E0E-D2BA-A858-645E-572BE499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56F48BB-AA22-67A1-F09B-097B965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9032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955B20F-0591-1724-2ADA-A67FECD2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53" t="12530" r="1326" b="11004"/>
          <a:stretch>
            <a:fillRect/>
          </a:stretch>
        </p:blipFill>
        <p:spPr>
          <a:xfrm>
            <a:off x="-1" y="0"/>
            <a:ext cx="1055078" cy="6903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1E601A-E607-6B0A-1750-1D48E0FA40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687" t="40000" r="10813" b="39278"/>
          <a:stretch>
            <a:fillRect/>
          </a:stretch>
        </p:blipFill>
        <p:spPr>
          <a:xfrm>
            <a:off x="1034280" y="93366"/>
            <a:ext cx="2909649" cy="15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23CA862-177A-A226-6A46-E8FE3383ADB0}"/>
              </a:ext>
            </a:extLst>
          </p:cNvPr>
          <p:cNvSpPr/>
          <p:nvPr/>
        </p:nvSpPr>
        <p:spPr>
          <a:xfrm>
            <a:off x="4579759" y="37428"/>
            <a:ext cx="64187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Инициативная группа: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4AEDD3F-9B21-8685-B567-6929BFB3226B}"/>
              </a:ext>
            </a:extLst>
          </p:cNvPr>
          <p:cNvSpPr/>
          <p:nvPr/>
        </p:nvSpPr>
        <p:spPr>
          <a:xfrm>
            <a:off x="4402994" y="953080"/>
            <a:ext cx="3804012" cy="54242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Автор проекта</a:t>
            </a:r>
          </a:p>
          <a:p>
            <a:pPr algn="ctr"/>
            <a:r>
              <a:rPr lang="ru-RU" sz="2400" b="1">
                <a:solidFill>
                  <a:srgbClr val="FFC000"/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Коваленко Инна Александровна</a:t>
            </a:r>
          </a:p>
          <a:p>
            <a:pPr algn="ctr"/>
            <a:r>
              <a:rPr lang="ru-RU" sz="1600">
                <a:solidFill>
                  <a:srgbClr val="660066"/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Активно участвует в общественной жизни города Радужный, является идейным вдохновителем и организатором мероприятий в МАДОУ ДС № 2 «Рябинка». Ее инициативы включают организацию культурных и спортивных событий, патриотических,  экологических акций. Она всегда открыта для диалога и сотрудничества, готова услышать идеи и предложения, что создает атмосферу доверия и взаимопонимания.</a:t>
            </a: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1A70A95-CE84-1941-F0B7-E94696BE6387}"/>
              </a:ext>
            </a:extLst>
          </p:cNvPr>
          <p:cNvSpPr/>
          <p:nvPr/>
        </p:nvSpPr>
        <p:spPr>
          <a:xfrm>
            <a:off x="8241173" y="5367571"/>
            <a:ext cx="3657932" cy="6166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err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Самигуллина Рузиля Талгатовна,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(Общественный активист)</a:t>
            </a:r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endParaRPr lang="ru-RU" sz="1400">
              <a:solidFill>
                <a:schemeClr val="bg1"/>
              </a:solidFill>
              <a:latin typeface="Segoe UI Semilight" panose="020B04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430A38F-84D9-8B0E-1EEB-E6327C9063E7}"/>
              </a:ext>
            </a:extLst>
          </p:cNvPr>
          <p:cNvSpPr/>
          <p:nvPr/>
        </p:nvSpPr>
        <p:spPr>
          <a:xfrm>
            <a:off x="8248072" y="2697970"/>
            <a:ext cx="3657932" cy="66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Прудникова Оксана Витальевна, </a:t>
            </a:r>
            <a:endParaRPr lang="ru-RU" sz="1400" b="1">
              <a:solidFill>
                <a:schemeClr val="bg1"/>
              </a:solidFill>
              <a:latin typeface="Segoe UI Semilight" panose="020B04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(старший воспитатель</a:t>
            </a:r>
            <a:r>
              <a:rPr lang="ru-RU" sz="1400"/>
              <a:t> МАДОУ ДС № 2 «Рябинка»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9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FEE6CA4-A093-9ACC-7775-430A5E961BA5}"/>
              </a:ext>
            </a:extLst>
          </p:cNvPr>
          <p:cNvSpPr/>
          <p:nvPr/>
        </p:nvSpPr>
        <p:spPr>
          <a:xfrm>
            <a:off x="8248072" y="2069487"/>
            <a:ext cx="3657932" cy="62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err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Быльцева Ирина Александровна,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(старший воспитатель</a:t>
            </a:r>
            <a:r>
              <a:rPr lang="ru-RU" sz="1400"/>
              <a:t> МАДОУ ДС № 2 «Рябинка»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280528C-5383-6BE5-AFEC-99CA71E0A169}"/>
              </a:ext>
            </a:extLst>
          </p:cNvPr>
          <p:cNvSpPr/>
          <p:nvPr/>
        </p:nvSpPr>
        <p:spPr>
          <a:xfrm>
            <a:off x="8248072" y="3385536"/>
            <a:ext cx="3657932" cy="6656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err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Каманец Иван Степанович,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(Общественный активист)</a:t>
            </a:r>
          </a:p>
        </p:txBody>
      </p:sp>
      <p:pic>
        <p:nvPicPr>
          <p:cNvPr id="12" name="Рисунок 11" descr="Изображение выглядит как текст, в помещении, игруш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BC2B4E6-6D47-B2B9-F7D7-4952F0595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4" y="1600775"/>
            <a:ext cx="3183763" cy="23536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 помещении, мебель, стена, ст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41CD58C-2095-232A-F8A8-2BCADFC3A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r="5859" b="17271"/>
          <a:stretch>
            <a:fillRect/>
          </a:stretch>
        </p:blipFill>
        <p:spPr>
          <a:xfrm>
            <a:off x="1096143" y="4077161"/>
            <a:ext cx="3183762" cy="2341166"/>
          </a:xfrm>
          <a:prstGeom prst="rect">
            <a:avLst/>
          </a:prstGeom>
        </p:spPr>
      </p:pic>
      <p:sp>
        <p:nvSpPr>
          <p:cNvPr id="11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88D8D66-F683-540B-79D4-8BD9033A1C53}"/>
              </a:ext>
            </a:extLst>
          </p:cNvPr>
          <p:cNvSpPr/>
          <p:nvPr/>
        </p:nvSpPr>
        <p:spPr>
          <a:xfrm>
            <a:off x="8241173" y="692016"/>
            <a:ext cx="3657932" cy="6582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Соловьев Степан Павлович,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ru-RU" sz="1400"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Председатель Наблюдательного совета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C28062-3065-B108-5978-B016C6916F00}"/>
              </a:ext>
            </a:extLst>
          </p:cNvPr>
          <p:cNvSpPr/>
          <p:nvPr/>
        </p:nvSpPr>
        <p:spPr>
          <a:xfrm>
            <a:off x="8241173" y="4713183"/>
            <a:ext cx="3657932" cy="6166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err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Тудвасева Александра Юрьевна,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(специалист по кадрам</a:t>
            </a:r>
            <a:r>
              <a:rPr lang="ru-RU" sz="16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/>
              <a:t> МАДОУ ДС № 2 «Рябинка»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4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E26D036-324A-9B49-8A8A-F1639B7E4AB6}"/>
              </a:ext>
            </a:extLst>
          </p:cNvPr>
          <p:cNvSpPr/>
          <p:nvPr/>
        </p:nvSpPr>
        <p:spPr>
          <a:xfrm>
            <a:off x="8241173" y="4064436"/>
            <a:ext cx="3657932" cy="6262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Щерба Алена Григорьевна,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(заместитель </a:t>
            </a:r>
            <a:r>
              <a:rPr lang="ru-RU" sz="1400"/>
              <a:t>заведующего МАДОУ ДС № 2 «Рябинка»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endParaRPr lang="ru-RU" sz="1400">
              <a:solidFill>
                <a:schemeClr val="bg1"/>
              </a:solidFill>
              <a:latin typeface="Segoe UI Semilight" panose="020B0402040204020203" pitchFamily="34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707647C-8BDE-1EF7-6F66-C3036AD398BF}"/>
              </a:ext>
            </a:extLst>
          </p:cNvPr>
          <p:cNvSpPr/>
          <p:nvPr/>
        </p:nvSpPr>
        <p:spPr>
          <a:xfrm>
            <a:off x="8248072" y="6021960"/>
            <a:ext cx="3657932" cy="6166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Шевченко Эльвира Яныбаевна,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ru-RU" sz="1400"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Председатель родительского комитета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DD77B5D-36BA-8317-06AD-D726FA128BA0}"/>
              </a:ext>
            </a:extLst>
          </p:cNvPr>
          <p:cNvSpPr/>
          <p:nvPr/>
        </p:nvSpPr>
        <p:spPr>
          <a:xfrm>
            <a:off x="11654176" y="6332388"/>
            <a:ext cx="489858" cy="480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18" name="Скругленный прямоугольник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519859A-E2B0-4B17-8290-D6ACD556C31C}"/>
              </a:ext>
            </a:extLst>
          </p:cNvPr>
          <p:cNvSpPr/>
          <p:nvPr/>
        </p:nvSpPr>
        <p:spPr>
          <a:xfrm>
            <a:off x="8248072" y="1411983"/>
            <a:ext cx="3657932" cy="62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Школьная Ольга Юрьевна, 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(</a:t>
            </a:r>
            <a:r>
              <a:rPr lang="ru-RU" sz="1400"/>
              <a:t>заведующий МАДОУ ДС № 2 «Рябинка»</a:t>
            </a:r>
            <a:r>
              <a:rPr lang="ru-RU" sz="140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52078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6A23C76-ED4D-7EAD-BCB7-FF3ED5DF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259"/>
            <a:ext cx="12191999" cy="6868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CBF887C-3FD3-B6F0-8675-191AF1036473}"/>
              </a:ext>
            </a:extLst>
          </p:cNvPr>
          <p:cNvSpPr txBox="1"/>
          <p:nvPr/>
        </p:nvSpPr>
        <p:spPr>
          <a:xfrm>
            <a:off x="3893574" y="1381596"/>
            <a:ext cx="81845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>
                <a:solidFill>
                  <a:srgbClr val="6600CC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ДС № 2 «Рябинка»</a:t>
            </a:r>
            <a:endParaRPr lang="ru-RU" sz="2800" b="1">
              <a:solidFill>
                <a:srgbClr val="6600CC"/>
              </a:solidFill>
              <a:latin typeface="Aptos Black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rgbClr val="6600CC"/>
                </a:solidFill>
                <a:latin typeface="Aptos Black" panose="020B0004020202020204" pitchFamily="34" charset="0"/>
                <a:ea typeface="Times New Roman" panose="02020603050405020304" pitchFamily="18" charset="0"/>
              </a:rPr>
              <a:t>628462, Россия, Тюменская обл., Ханты-Мансийский автономный округ – Югра, г. Радужный, 6 микрорайон, дом 17</a:t>
            </a:r>
            <a:endParaRPr lang="ru-RU" sz="2000" b="1" kern="100">
              <a:solidFill>
                <a:srgbClr val="6600CC"/>
              </a:solidFill>
              <a:latin typeface="Aptos Black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81B9266-6131-9B6B-5F65-95614163E26E}"/>
              </a:ext>
            </a:extLst>
          </p:cNvPr>
          <p:cNvSpPr txBox="1"/>
          <p:nvPr/>
        </p:nvSpPr>
        <p:spPr>
          <a:xfrm>
            <a:off x="3979674" y="-5259"/>
            <a:ext cx="6838204" cy="10489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4805" indent="450215" algn="ctr"/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расположения (адрес)                        планируемого к реализации    инициативного проекта </a:t>
            </a:r>
            <a:endParaRPr lang="ru-RU" sz="3000" b="1" kern="1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2375F36-BB3D-8A14-6C22-EF83E3E51F3D}"/>
              </a:ext>
            </a:extLst>
          </p:cNvPr>
          <p:cNvSpPr txBox="1"/>
          <p:nvPr/>
        </p:nvSpPr>
        <p:spPr>
          <a:xfrm>
            <a:off x="1544085" y="2448365"/>
            <a:ext cx="3389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>
                <a:solidFill>
                  <a:srgbClr val="660066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Фотография ДО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C60C946-E8D1-2D49-3CE9-5DC3C0431999}"/>
              </a:ext>
            </a:extLst>
          </p:cNvPr>
          <p:cNvSpPr txBox="1"/>
          <p:nvPr/>
        </p:nvSpPr>
        <p:spPr>
          <a:xfrm>
            <a:off x="7398776" y="2448097"/>
            <a:ext cx="4011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>
                <a:solidFill>
                  <a:srgbClr val="660066"/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Фотография ПОСЛЕ</a:t>
            </a:r>
          </a:p>
        </p:txBody>
      </p:sp>
      <p:pic>
        <p:nvPicPr>
          <p:cNvPr id="5" name="Рисунок 4" descr="Изображение выглядит как в помещении, стена, пол, потол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D18B37B-DBE5-D4C3-BE46-2C7C3C5C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22700"/>
          <a:stretch>
            <a:fillRect/>
          </a:stretch>
        </p:blipFill>
        <p:spPr>
          <a:xfrm flipH="1">
            <a:off x="1266041" y="3026114"/>
            <a:ext cx="4829959" cy="33313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мебель, стена, ст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79C8D18-9C16-8C11-307F-2C8AEFB75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19520" r="9200" b="15680"/>
          <a:stretch>
            <a:fillRect/>
          </a:stretch>
        </p:blipFill>
        <p:spPr>
          <a:xfrm>
            <a:off x="6567098" y="3000990"/>
            <a:ext cx="5510981" cy="333139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B17CC2F-6E89-22FF-EC39-C619DC32C3EB}"/>
              </a:ext>
            </a:extLst>
          </p:cNvPr>
          <p:cNvSpPr/>
          <p:nvPr/>
        </p:nvSpPr>
        <p:spPr>
          <a:xfrm>
            <a:off x="11654176" y="6332388"/>
            <a:ext cx="489858" cy="480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>
                <a:solidFill>
                  <a:schemeClr val="tx2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05236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12FCDDC-D6A7-756A-2971-F0E4FB2C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9032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A3BFD4A-8284-8431-C39D-06641002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53" t="12530" r="1326" b="11004"/>
          <a:stretch>
            <a:fillRect/>
          </a:stretch>
        </p:blipFill>
        <p:spPr>
          <a:xfrm>
            <a:off x="-1" y="0"/>
            <a:ext cx="1055078" cy="6903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5D33529-20D4-2200-1FEC-3992FFF851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687" t="40000" r="10813" b="39278"/>
          <a:stretch>
            <a:fillRect/>
          </a:stretch>
        </p:blipFill>
        <p:spPr>
          <a:xfrm>
            <a:off x="922785" y="213242"/>
            <a:ext cx="2270016" cy="117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202FD8A-C47C-3D63-A90C-316D341BC866}"/>
              </a:ext>
            </a:extLst>
          </p:cNvPr>
          <p:cNvSpPr txBox="1"/>
          <p:nvPr/>
        </p:nvSpPr>
        <p:spPr>
          <a:xfrm>
            <a:off x="4072921" y="213242"/>
            <a:ext cx="3852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A9EF79B-F86E-3FD6-42DF-4B395AAD5E7F}"/>
              </a:ext>
            </a:extLst>
          </p:cNvPr>
          <p:cNvSpPr txBox="1"/>
          <p:nvPr/>
        </p:nvSpPr>
        <p:spPr>
          <a:xfrm>
            <a:off x="1388657" y="2474932"/>
            <a:ext cx="3852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282E94D-E2FA-23C9-033D-344478D2B1C6}"/>
              </a:ext>
            </a:extLst>
          </p:cNvPr>
          <p:cNvSpPr/>
          <p:nvPr/>
        </p:nvSpPr>
        <p:spPr>
          <a:xfrm>
            <a:off x="3117561" y="702218"/>
            <a:ext cx="8874361" cy="16206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Создание общедоступных образовательных пространств для детей в МАДОУ ДС № 2 «Рябинка» посредством организации образовательных модулей STEАM-технологии: «LEGO - конструирование», «Мульт-студия», STEАM-лаборатория, кабинет Робототехники, мини агрокомплекс «Умная теплица» для развития интеллектуальных способностей дошкольников, вовлечение в научно-техническое творчество.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58F3FEF-404E-E9D2-84FA-23F425786489}"/>
              </a:ext>
            </a:extLst>
          </p:cNvPr>
          <p:cNvSpPr/>
          <p:nvPr/>
        </p:nvSpPr>
        <p:spPr>
          <a:xfrm>
            <a:off x="1071618" y="2929496"/>
            <a:ext cx="5965323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- создать условия для выявления, поддержки и развития</a:t>
            </a:r>
          </a:p>
          <a:p>
            <a:pPr algn="just"/>
            <a:r>
              <a:rPr lang="ru-RU"/>
              <a:t>интереса детей к инженерно-технической деятельности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AE72EA6-3C57-0EA1-7848-69F4E06EA24C}"/>
              </a:ext>
            </a:extLst>
          </p:cNvPr>
          <p:cNvSpPr/>
          <p:nvPr/>
        </p:nvSpPr>
        <p:spPr>
          <a:xfrm>
            <a:off x="1090258" y="3704307"/>
            <a:ext cx="5965324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- организовать сетевое взаимодействие с образовательными учреждениями города Радужный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0F502E3-5B42-1E50-8C1E-894EFD98A96D}"/>
              </a:ext>
            </a:extLst>
          </p:cNvPr>
          <p:cNvSpPr/>
          <p:nvPr/>
        </p:nvSpPr>
        <p:spPr>
          <a:xfrm>
            <a:off x="1090258" y="4502411"/>
            <a:ext cx="5965324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- популяризировать инженерно-технологическую, естественно-научную деятельность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BD64C02-AE6E-1111-DEF8-9A671D81596C}"/>
              </a:ext>
            </a:extLst>
          </p:cNvPr>
          <p:cNvSpPr/>
          <p:nvPr/>
        </p:nvSpPr>
        <p:spPr>
          <a:xfrm>
            <a:off x="1090258" y="6098619"/>
            <a:ext cx="5965323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- создать систему работы с детьми в научно-техническом направлении дополнительного образования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C428570-8D7B-E3B8-3BCF-8DFD89546027}"/>
              </a:ext>
            </a:extLst>
          </p:cNvPr>
          <p:cNvSpPr/>
          <p:nvPr/>
        </p:nvSpPr>
        <p:spPr>
          <a:xfrm>
            <a:off x="1090258" y="5300515"/>
            <a:ext cx="5965323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- сформировать у детей престиж инженерных профессий, профессиональных компетентностей и практических навыков в высокотехнологичных специальных сферах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92C8B7C-B5B8-8ADA-E283-89E9DCA56B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45"/>
          <a:stretch>
            <a:fillRect/>
          </a:stretch>
        </p:blipFill>
        <p:spPr>
          <a:xfrm>
            <a:off x="7158352" y="3279426"/>
            <a:ext cx="4912237" cy="295425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1517AF2-D39A-011E-DEA9-475680F6745B}"/>
              </a:ext>
            </a:extLst>
          </p:cNvPr>
          <p:cNvSpPr/>
          <p:nvPr/>
        </p:nvSpPr>
        <p:spPr>
          <a:xfrm>
            <a:off x="11654176" y="6332388"/>
            <a:ext cx="489858" cy="480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>
                <a:solidFill>
                  <a:schemeClr val="tx2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37409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49BF240-D8B4-33C1-3C45-22642A26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-1" y="0"/>
            <a:ext cx="85060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721762" y="52807"/>
            <a:ext cx="2625500" cy="13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50604" y="2890929"/>
            <a:ext cx="4827047" cy="19701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AutoNum type="arabicPeriod"/>
            </a:pP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национальной цели «Реализация потенциала каждого человека, развитие его талантов, воспитание патриотичной и социально ответственной личности». </a:t>
            </a:r>
          </a:p>
          <a:p>
            <a:pPr marL="228600" indent="-228600" algn="just">
              <a:buAutoNum type="arabicPeriod"/>
            </a:pP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поддержан общественными организациями, общественными советами, муниципальными учреждениями, органами местной власти (письма поддержки прилагаются).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0184" y="2869424"/>
            <a:ext cx="6329286" cy="2021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детей, осваивающих общеобразовательные программы технической, естественно-научной направленности, с 17,7% до 28,8%; </a:t>
            </a:r>
          </a:p>
          <a:p>
            <a:pPr marL="285750" indent="-285750" algn="just">
              <a:buFontTx/>
              <a:buChar char="-"/>
            </a:pP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победителей и призеров конкурсов, олимпиад разного уровня по техническим и естественнонаучным профилям с 3% до 15%; - увеличение к концу 2026 года доли охвата детей дополнительным образованием с 83% до 90%; </a:t>
            </a:r>
          </a:p>
          <a:p>
            <a:pPr marL="285750" indent="-285750" algn="just">
              <a:buFontTx/>
              <a:buChar char="-"/>
            </a:pPr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удовлетворенности дополнительным образованием среди детей и родителей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8875" y="5525426"/>
            <a:ext cx="8249873" cy="1345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помещения и закупка необходимого оборудования для реализации направлений: «LEGO - конструирование», «Мульт-студия», кабинет Робототехники, мини агрокомплекс «Умная теплица». 2. Подготовка педагогических кадров для реализации программ по данным направлениям. 3. Вовлечение детей и подростков в различные виды коллективно-творческих дел. 4. Проведение соревнований участников кружков.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302" y="2504591"/>
            <a:ext cx="39776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АКТУАЛЬНОСТЬ ПРОЕКТА: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8416" y="2525560"/>
            <a:ext cx="35523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ОЖИДАЕМЫЕ РЕЗУЛЬТАТЫ: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12757" y="4975061"/>
            <a:ext cx="4386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КОЛИЧЕСТВО БЛАГОПОЛУЧАТЕЛЕЙ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1609614" y="6229350"/>
            <a:ext cx="489858" cy="480621"/>
            <a:chOff x="6278336" y="5612673"/>
            <a:chExt cx="359228" cy="379913"/>
          </a:xfrm>
        </p:grpSpPr>
        <p:sp>
          <p:nvSpPr>
            <p:cNvPr id="19" name="Овал 18"/>
            <p:cNvSpPr/>
            <p:nvPr/>
          </p:nvSpPr>
          <p:spPr>
            <a:xfrm>
              <a:off x="6278336" y="5612673"/>
              <a:ext cx="359228" cy="37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3791" y="5612673"/>
              <a:ext cx="182056" cy="36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5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00FCE15-1B81-4A4C-3B8A-D437FBFE8389}"/>
              </a:ext>
            </a:extLst>
          </p:cNvPr>
          <p:cNvSpPr txBox="1"/>
          <p:nvPr/>
        </p:nvSpPr>
        <p:spPr>
          <a:xfrm>
            <a:off x="3281272" y="-14428"/>
            <a:ext cx="89107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ОПИСАНИЕ ПРОБЛЕМЫ, РЕШЕНИЕ КОТОРОЙ ИМЕЕТ ПРИОРИТЕТНОЕ ЗНАЧЕНИЕ ДЛЯ ЖИТЕЛЕЙ</a:t>
            </a:r>
            <a:r>
              <a:rPr lang="ru-RU" sz="2800" b="1" i="0" u="none" strike="noStrike" baseline="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: </a:t>
            </a:r>
            <a:endParaRPr lang="ru-RU" sz="2800">
              <a:solidFill>
                <a:schemeClr val="accent1">
                  <a:lumMod val="50000"/>
                </a:schemeClr>
              </a:solidFill>
              <a:latin typeface="Aptos Black" panose="020B0004020202020204" pitchFamily="34" charset="0"/>
            </a:endParaRPr>
          </a:p>
        </p:txBody>
      </p:sp>
      <p:sp>
        <p:nvSpPr>
          <p:cNvPr id="32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4B9A73-C090-DD0E-BF2D-3B99CD60A13C}"/>
              </a:ext>
            </a:extLst>
          </p:cNvPr>
          <p:cNvSpPr/>
          <p:nvPr/>
        </p:nvSpPr>
        <p:spPr>
          <a:xfrm>
            <a:off x="3228693" y="805373"/>
            <a:ext cx="8910728" cy="1695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ru-RU" sz="1300">
                <a:solidFill>
                  <a:schemeClr val="tx1"/>
                </a:solidFill>
              </a:rPr>
              <a:t>программы технической и естественно-научной направленности требуют оборудования, соответствующего современным требованиям к проведению лабораторных и практических работ; </a:t>
            </a:r>
          </a:p>
          <a:p>
            <a:pPr marL="342900" indent="-342900" algn="just">
              <a:buAutoNum type="arabicParenR"/>
            </a:pPr>
            <a:r>
              <a:rPr lang="ru-RU" sz="1300">
                <a:solidFill>
                  <a:schemeClr val="tx1"/>
                </a:solidFill>
              </a:rPr>
              <a:t>удаленность города Радужный создает дополнительные трудности для дошкольников, желающих заниматься образованием технической и естественно-научной направленности. Часто они не имеют возможности поехать в соседние населенные пункты для получения необходимых знаний и навыков; </a:t>
            </a:r>
          </a:p>
          <a:p>
            <a:pPr marL="342900" indent="-342900" algn="just">
              <a:buAutoNum type="arabicParenR"/>
            </a:pPr>
            <a:r>
              <a:rPr lang="ru-RU" sz="1300">
                <a:solidFill>
                  <a:schemeClr val="tx1"/>
                </a:solidFill>
              </a:rPr>
              <a:t>необходимость развития инженерной мысли, повышения престижа инженерных профессий в соответствии с потребностями современной России, отсутствие мест для получения навыков предпрофессионального образования.</a:t>
            </a:r>
            <a:endParaRPr lang="ru-RU" sz="1300" b="1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FA05330-4FAF-C753-E028-E1B213DF686C}"/>
              </a:ext>
            </a:extLst>
          </p:cNvPr>
          <p:cNvSpPr txBox="1"/>
          <p:nvPr/>
        </p:nvSpPr>
        <p:spPr>
          <a:xfrm>
            <a:off x="908875" y="4875474"/>
            <a:ext cx="6219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ПЕРЕЧЕНЬ МЕРОПРИЯТИЙ, КОТОРЫЕ ПЛАНИРУЕТСЯ РЕАЛИЗОВАТЬ В РАМКАХ ПРОЕКТА </a:t>
            </a:r>
          </a:p>
        </p:txBody>
      </p:sp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CABD166-28D4-0494-B7F5-92BCAD85997F}"/>
              </a:ext>
            </a:extLst>
          </p:cNvPr>
          <p:cNvSpPr/>
          <p:nvPr/>
        </p:nvSpPr>
        <p:spPr>
          <a:xfrm>
            <a:off x="9158748" y="5459621"/>
            <a:ext cx="3033252" cy="7697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124279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8E49906-F367-C2DA-A0B2-685F87AC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EBC1E8-BADA-1798-2510-722B94CC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10B0A0C-E1E0-FBB6-4867-75D37999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53" t="12530" r="1326" b="11004"/>
          <a:stretch>
            <a:fillRect/>
          </a:stretch>
        </p:blipFill>
        <p:spPr>
          <a:xfrm>
            <a:off x="-1" y="0"/>
            <a:ext cx="1055078" cy="6903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41785E0-010D-15AB-9885-2F1588433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687" t="40000" r="10813" b="39278"/>
          <a:stretch>
            <a:fillRect/>
          </a:stretch>
        </p:blipFill>
        <p:spPr>
          <a:xfrm>
            <a:off x="948397" y="73959"/>
            <a:ext cx="2909649" cy="15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9D1E8EB-60AF-A9FA-C576-5BD898E81FD0}"/>
              </a:ext>
            </a:extLst>
          </p:cNvPr>
          <p:cNvSpPr/>
          <p:nvPr/>
        </p:nvSpPr>
        <p:spPr>
          <a:xfrm>
            <a:off x="4898712" y="264638"/>
            <a:ext cx="5658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cs typeface="Segoe UI Semilight" panose="020B0402040204020203" pitchFamily="34" charset="0"/>
              </a:rPr>
              <a:t>Целевая аудитория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4D68499-F1C8-6A55-68C9-D0BDE1DCB19C}"/>
              </a:ext>
            </a:extLst>
          </p:cNvPr>
          <p:cNvSpPr txBox="1"/>
          <p:nvPr/>
        </p:nvSpPr>
        <p:spPr>
          <a:xfrm>
            <a:off x="1246164" y="4081422"/>
            <a:ext cx="4981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системы 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E53DF70-C445-5BEF-C794-44B58CAC41F8}"/>
              </a:ext>
            </a:extLst>
          </p:cNvPr>
          <p:cNvSpPr txBox="1"/>
          <p:nvPr/>
        </p:nvSpPr>
        <p:spPr>
          <a:xfrm>
            <a:off x="7193658" y="4095247"/>
            <a:ext cx="4032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власти и СМИ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749A06-2C60-8E48-C95B-8A6B00258A5C}"/>
              </a:ext>
            </a:extLst>
          </p:cNvPr>
          <p:cNvSpPr txBox="1"/>
          <p:nvPr/>
        </p:nvSpPr>
        <p:spPr>
          <a:xfrm>
            <a:off x="8795382" y="1496768"/>
            <a:ext cx="3197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Семьи с детьми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A6AEAEA-4EAE-FB29-E727-264256DC5496}"/>
              </a:ext>
            </a:extLst>
          </p:cNvPr>
          <p:cNvSpPr txBox="1"/>
          <p:nvPr/>
        </p:nvSpPr>
        <p:spPr>
          <a:xfrm>
            <a:off x="1276111" y="1516436"/>
            <a:ext cx="5040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</a:t>
            </a:r>
          </a:p>
        </p:txBody>
      </p:sp>
      <p:pic>
        <p:nvPicPr>
          <p:cNvPr id="11" name="Рисунок 10" descr="Изображение выглядит как одежда, в помещении, человек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6F2EC63-E3C9-1301-C7FD-7ACCC4739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9" y="1877646"/>
            <a:ext cx="3148720" cy="2100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 помещении, одежда, человек, обу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B9F5DAC-671C-C644-B850-C525217EA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4" y="1907320"/>
            <a:ext cx="3102870" cy="20789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81292C7-A7DB-A099-2882-3DAF437D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772" y="4612172"/>
            <a:ext cx="3059722" cy="20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5E97DD4-8A0C-1CE5-EB87-CF950A5C9F1F}"/>
              </a:ext>
            </a:extLst>
          </p:cNvPr>
          <p:cNvSpPr txBox="1"/>
          <p:nvPr/>
        </p:nvSpPr>
        <p:spPr>
          <a:xfrm>
            <a:off x="4216354" y="1967759"/>
            <a:ext cx="24071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базе </a:t>
            </a: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STEAM-</a:t>
            </a:r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 возможно построение различных игровых образовательных программ и. Разработанные интерактивные решения позволяют создавать тематические слои, рассчитанные на широкий круг интересов.</a:t>
            </a:r>
            <a:endParaRPr lang="ru-RU" sz="1200" b="1" kern="1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A58F39F-937E-17C5-3EDB-A3CA972CF54F}"/>
              </a:ext>
            </a:extLst>
          </p:cNvPr>
          <p:cNvSpPr txBox="1"/>
          <p:nvPr/>
        </p:nvSpPr>
        <p:spPr>
          <a:xfrm>
            <a:off x="6461724" y="4779433"/>
            <a:ext cx="25660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Экспозиционное пространство </a:t>
            </a: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STEAM-</a:t>
            </a:r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 станет визуальной точкой притяжения и отличным фоном для проведения съемок, а также встреч с представителями органов государственной власти.</a:t>
            </a:r>
            <a:endParaRPr lang="ru-RU" sz="1200" b="1" kern="1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5420493-F6A0-6C1B-5B77-4A8B63EC1BD7}"/>
              </a:ext>
            </a:extLst>
          </p:cNvPr>
          <p:cNvSpPr txBox="1"/>
          <p:nvPr/>
        </p:nvSpPr>
        <p:spPr>
          <a:xfrm>
            <a:off x="1113484" y="4779433"/>
            <a:ext cx="2380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Пространство </a:t>
            </a: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STEAM-</a:t>
            </a:r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 может стать центром, на базе которого проходят различные мероприятия и осуществляется обмен методическим опытом среди педагогов.</a:t>
            </a:r>
            <a:endParaRPr lang="ru-RU" sz="1200" b="1" kern="1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3366523-8620-E1B7-DC21-9F13C5B24DA5}"/>
              </a:ext>
            </a:extLst>
          </p:cNvPr>
          <p:cNvSpPr txBox="1"/>
          <p:nvPr/>
        </p:nvSpPr>
        <p:spPr>
          <a:xfrm>
            <a:off x="9772259" y="1866210"/>
            <a:ext cx="23808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Пространство </a:t>
            </a:r>
            <a:r>
              <a:rPr 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STEAM-</a:t>
            </a:r>
            <a:r>
              <a:rPr lang="ru-RU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 подойдет для различных семейных мероприятий. Интерактивные решения можно адаптировать для коллективного использования. Среднее количество посетителей мероприятия – 15-20 человек.</a:t>
            </a:r>
            <a:endParaRPr lang="ru-RU" sz="1200" b="1" kern="1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AutoShape 4" descr="Picture backgroun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6A57CED-5941-C232-BE8F-7596C899C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7ADE965-CE00-866B-F689-3334E73F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212" y="4589787"/>
            <a:ext cx="3018671" cy="208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840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42F993B-B232-CCBC-4D8A-16BA899AC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3F55E4F-F2AE-D67A-86D5-59A40A77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76F8A75-886B-DBC4-5C2D-455ABDC541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-1" y="0"/>
            <a:ext cx="85060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B43E090-9BB4-5F1C-E87A-39012F4FC8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850605" y="79564"/>
            <a:ext cx="2625500" cy="13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5048B21-C5DB-C134-1ED8-369EE28674B4}"/>
              </a:ext>
            </a:extLst>
          </p:cNvPr>
          <p:cNvGrpSpPr/>
          <p:nvPr/>
        </p:nvGrpSpPr>
        <p:grpSpPr>
          <a:xfrm>
            <a:off x="11686870" y="6236340"/>
            <a:ext cx="489858" cy="480621"/>
            <a:chOff x="6278336" y="5612673"/>
            <a:chExt cx="359228" cy="37991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1DED571-D753-64D4-4C14-D4F2F28EE7A0}"/>
                </a:ext>
              </a:extLst>
            </p:cNvPr>
            <p:cNvSpPr/>
            <p:nvPr/>
          </p:nvSpPr>
          <p:spPr>
            <a:xfrm>
              <a:off x="6278336" y="5612673"/>
              <a:ext cx="359228" cy="37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D4D4D1C-8BE0-10CF-C952-7AD422415C45}"/>
                </a:ext>
              </a:extLst>
            </p:cNvPr>
            <p:cNvSpPr txBox="1"/>
            <p:nvPr/>
          </p:nvSpPr>
          <p:spPr>
            <a:xfrm>
              <a:off x="6323791" y="5612673"/>
              <a:ext cx="182056" cy="36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18D384A-AF18-0C24-D235-A739BDFC08EA}"/>
              </a:ext>
            </a:extLst>
          </p:cNvPr>
          <p:cNvSpPr txBox="1"/>
          <p:nvPr/>
        </p:nvSpPr>
        <p:spPr>
          <a:xfrm>
            <a:off x="1238864" y="1835839"/>
            <a:ext cx="10860607" cy="458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spcAft>
                <a:spcPts val="1050"/>
              </a:spcAft>
              <a:buNone/>
            </a:pPr>
            <a:endParaRPr lang="ru-RU" b="0" i="0">
              <a:solidFill>
                <a:srgbClr val="4D5158"/>
              </a:solidFill>
              <a:effectLst/>
              <a:latin typeface="IBM Plex Sans" panose="020F050202020403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92764E4-A5F3-1B9A-B59F-616F236AE67D}"/>
              </a:ext>
            </a:extLst>
          </p:cNvPr>
          <p:cNvSpPr txBox="1"/>
          <p:nvPr/>
        </p:nvSpPr>
        <p:spPr>
          <a:xfrm>
            <a:off x="3048000" y="-5259"/>
            <a:ext cx="9051472" cy="10489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4805" indent="450215" algn="ctr"/>
            <a:r>
              <a:rPr lang="ru-RU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Преимущества внедрения STEM-технологий в образование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7B965FD-5E74-4E13-94E9-76A5F5CDA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210802"/>
              </p:ext>
            </p:extLst>
          </p:nvPr>
        </p:nvGraphicFramePr>
        <p:xfrm>
          <a:off x="912589" y="1439763"/>
          <a:ext cx="10759008" cy="533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735684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AC55DE3-9C60-2AA8-5CF1-FE8D68A7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8E8945E-CAF4-045F-0DFE-F4877396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9032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26FF40E-3A12-AD63-A62D-E643372DFB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453" t="12530" r="1326" b="11004"/>
          <a:stretch>
            <a:fillRect/>
          </a:stretch>
        </p:blipFill>
        <p:spPr>
          <a:xfrm>
            <a:off x="-1" y="0"/>
            <a:ext cx="85060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9D8B84-0328-9967-E69C-19217465A5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687" t="40000" r="10813" b="39278"/>
          <a:stretch>
            <a:fillRect/>
          </a:stretch>
        </p:blipFill>
        <p:spPr>
          <a:xfrm>
            <a:off x="850605" y="79564"/>
            <a:ext cx="2625500" cy="13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C418252-343C-35A9-006C-B6525700AB3D}"/>
              </a:ext>
            </a:extLst>
          </p:cNvPr>
          <p:cNvGrpSpPr/>
          <p:nvPr/>
        </p:nvGrpSpPr>
        <p:grpSpPr>
          <a:xfrm>
            <a:off x="11686870" y="6236340"/>
            <a:ext cx="489858" cy="480621"/>
            <a:chOff x="6278336" y="5612673"/>
            <a:chExt cx="359228" cy="37991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AD3C66F-BBCC-1198-AA4C-C04F2F1CFAC9}"/>
                </a:ext>
              </a:extLst>
            </p:cNvPr>
            <p:cNvSpPr/>
            <p:nvPr/>
          </p:nvSpPr>
          <p:spPr>
            <a:xfrm>
              <a:off x="6278336" y="5612673"/>
              <a:ext cx="359228" cy="379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A5687DD-640C-0CA6-33C8-350A2F5D29BD}"/>
                </a:ext>
              </a:extLst>
            </p:cNvPr>
            <p:cNvSpPr txBox="1"/>
            <p:nvPr/>
          </p:nvSpPr>
          <p:spPr>
            <a:xfrm>
              <a:off x="6323791" y="5612673"/>
              <a:ext cx="182056" cy="36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/>
                <a:t>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1703F33-12BB-E7A5-FE1A-360341D4C141}"/>
              </a:ext>
            </a:extLst>
          </p:cNvPr>
          <p:cNvSpPr txBox="1"/>
          <p:nvPr/>
        </p:nvSpPr>
        <p:spPr>
          <a:xfrm>
            <a:off x="1238864" y="1835839"/>
            <a:ext cx="10860607" cy="458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spcAft>
                <a:spcPts val="1050"/>
              </a:spcAft>
              <a:buNone/>
            </a:pPr>
            <a:endParaRPr lang="ru-RU" b="0" i="0">
              <a:solidFill>
                <a:srgbClr val="4D5158"/>
              </a:solidFill>
              <a:effectLst/>
              <a:latin typeface="IBM Plex Sans" panose="020F050202020403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449B3D9-E028-C6AC-63C6-F6806410E13C}"/>
              </a:ext>
            </a:extLst>
          </p:cNvPr>
          <p:cNvSpPr txBox="1"/>
          <p:nvPr/>
        </p:nvSpPr>
        <p:spPr>
          <a:xfrm>
            <a:off x="2763296" y="146248"/>
            <a:ext cx="9336175" cy="10489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4805" indent="450215" algn="ctr"/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Показатели достижения цели внедрения STEM-технологий в образование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4959809-2F96-A1F6-2E8F-F195EFE1B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975264"/>
              </p:ext>
            </p:extLst>
          </p:nvPr>
        </p:nvGraphicFramePr>
        <p:xfrm>
          <a:off x="912588" y="783772"/>
          <a:ext cx="11264140" cy="599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63593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2558</TotalTime>
  <Words>1199</Words>
  <Application>Microsoft Office PowerPoint</Application>
  <PresentationFormat>Широкоэкранный</PresentationFormat>
  <Paragraphs>122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Aptos</vt:lpstr>
      <vt:lpstr>Aptos Black</vt:lpstr>
      <vt:lpstr>Arial</vt:lpstr>
      <vt:lpstr>Calibri</vt:lpstr>
      <vt:lpstr>Calibri Light</vt:lpstr>
      <vt:lpstr>IBM Plex Sans</vt:lpstr>
      <vt:lpstr>NEXT ART</vt:lpstr>
      <vt:lpstr>Segoe UI Semilight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Хисанбеева А.Р.</cp:lastModifiedBy>
  <cp:revision>63</cp:revision>
  <dcterms:created xsi:type="dcterms:W3CDTF">2024-11-14T03:03:26Z</dcterms:created>
  <dcterms:modified xsi:type="dcterms:W3CDTF">2026-07-03T10:24:48Z</dcterms:modified>
</cp:coreProperties>
</file>