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4" r:id="rId5"/>
    <p:sldId id="281" r:id="rId6"/>
    <p:sldId id="277" r:id="rId7"/>
    <p:sldId id="265" r:id="rId8"/>
    <p:sldId id="278" r:id="rId9"/>
    <p:sldId id="279" r:id="rId10"/>
    <p:sldId id="269" r:id="rId11"/>
    <p:sldId id="273" r:id="rId12"/>
    <p:sldId id="275" r:id="rId13"/>
    <p:sldId id="276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B13E-3201-4503-B80F-942FDDCECE0F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AA381-85B9-4F1C-A70A-4315F39B5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AA381-85B9-4F1C-A70A-4315F39B59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20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1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5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0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9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0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1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6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6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2C66-9595-4BC5-9D91-7BAD86B16149}" type="datetimeFigureOut">
              <a:rPr lang="ru-RU" smtClean="0"/>
              <a:pPr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65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rasn0vlad@yandex.ru" TargetMode="External"/><Relationship Id="rId2" Type="http://schemas.openxmlformats.org/officeDocument/2006/relationships/hyperlink" Target="mailto:tarlinm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astya.grishina.80@mail.ru" TargetMode="External"/><Relationship Id="rId4" Type="http://schemas.openxmlformats.org/officeDocument/2006/relationships/hyperlink" Target="mailto:ubik1@mail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gif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060432" cy="2664296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Благоустройство центральной </a:t>
            </a:r>
            <a:b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площадки в </a:t>
            </a:r>
            <a:r>
              <a:rPr lang="ru-RU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с.Казым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Площадь перед школой</a:t>
            </a:r>
            <a:b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Омащ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», 3 этап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280" y="6165304"/>
            <a:ext cx="2051720" cy="504056"/>
          </a:xfrm>
        </p:spPr>
        <p:txBody>
          <a:bodyPr>
            <a:normAutofit/>
          </a:bodyPr>
          <a:lstStyle/>
          <a:p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с.Казым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2026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42434" cy="1084513"/>
          </a:xfrm>
          <a:prstGeom prst="rect">
            <a:avLst/>
          </a:prstGeom>
        </p:spPr>
      </p:pic>
      <p:pic>
        <p:nvPicPr>
          <p:cNvPr id="1026" name="Picture 2" descr="C:\Users\1\AppData\Local\Temp\Rar$DIa2688.22520\1-04.png"/>
          <p:cNvPicPr>
            <a:picLocks noChangeAspect="1" noChangeArrowheads="1"/>
          </p:cNvPicPr>
          <p:nvPr/>
        </p:nvPicPr>
        <p:blipFill>
          <a:blip r:embed="rId4" cstate="print"/>
          <a:srcRect l="5901" t="2751" r="59450" b="79399"/>
          <a:stretch>
            <a:fillRect/>
          </a:stretch>
        </p:blipFill>
        <p:spPr bwMode="auto">
          <a:xfrm>
            <a:off x="611560" y="5085184"/>
            <a:ext cx="2376264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25200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936788" y="423158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043608" y="42210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936788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691680" y="1916832"/>
            <a:ext cx="60486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мест общего 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пользования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043608" y="18448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936788" y="264740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043608" y="27089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936788" y="343949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043608" y="3429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936788" y="502367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043608" y="50851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763688" y="5085184"/>
            <a:ext cx="5822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комфортной среды для жителей села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9.userapi.com/impg/abaQachaNes_gshgcDmqpp4mAIlitvKOCaHyIw/hNYPZqNzh18.jpg?size=1280x853&amp;quality=95&amp;sign=160f33114afce437083b5c656e9dcd1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428" y="1844825"/>
            <a:ext cx="3133571" cy="20882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69168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условий для формирования здорового образа жизни всех возрастных групп населения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культурно-массовых мероприятий и спортивных соревнований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1691680" y="2708920"/>
            <a:ext cx="3471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турпотока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развитие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туристической отрасли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116632"/>
          <a:ext cx="5962945" cy="1080120"/>
        </p:xfrm>
        <a:graphic>
          <a:graphicData uri="http://schemas.openxmlformats.org/drawingml/2006/table">
            <a:tbl>
              <a:tblPr/>
              <a:tblGrid>
                <a:gridCol w="5962945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 объекта ДО реализации инициативного проекта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132856"/>
            <a:ext cx="41284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43808" y="260648"/>
          <a:ext cx="5760640" cy="864096"/>
        </p:xfrm>
        <a:graphic>
          <a:graphicData uri="http://schemas.openxmlformats.org/drawingml/2006/table">
            <a:tbl>
              <a:tblPr/>
              <a:tblGrid>
                <a:gridCol w="576064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 результаты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  <p:pic>
        <p:nvPicPr>
          <p:cNvPr id="2" name="Picture 2" descr="C:\Users\1\Desktop\ЛИЗА\КОНКУРС ИБ 2026\ОМАЩ ХАР, 3 ЭТАП\омащ 2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848872" cy="427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43808" y="1196752"/>
            <a:ext cx="352839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инициативной группы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Тарлин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Михаил Валерьевич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89527219041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tarlinm@mail.ru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924944"/>
            <a:ext cx="3024336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Краснов Владислав Вячеславович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89374747019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krasn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0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vlad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2996952"/>
            <a:ext cx="3168352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Канев Степан Викторович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89224416799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ubik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1@</a:t>
            </a:r>
            <a:r>
              <a:rPr lang="en-US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4653136"/>
            <a:ext cx="3096344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Гришина Анастасия Андреевна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Тел. </a:t>
            </a:r>
            <a:r>
              <a:rPr lang="ru-RU" sz="1600" dirty="0" smtClean="0">
                <a:solidFill>
                  <a:schemeClr val="tx1"/>
                </a:solidFill>
              </a:rPr>
              <a:t>89141134100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 smtClean="0">
                <a:hlinkClick r:id="rId5"/>
              </a:rPr>
              <a:t>nastya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err="1" smtClean="0">
                <a:hlinkClick r:id="rId5"/>
              </a:rPr>
              <a:t>grishina</a:t>
            </a:r>
            <a:r>
              <a:rPr lang="ru-RU" sz="1600" u="sng" dirty="0" smtClean="0">
                <a:hlinkClick r:id="rId5"/>
              </a:rPr>
              <a:t>.80@</a:t>
            </a:r>
            <a:r>
              <a:rPr lang="en-US" sz="1600" u="sng" dirty="0" smtClean="0">
                <a:hlinkClick r:id="rId5"/>
              </a:rPr>
              <a:t>mail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err="1" smtClean="0">
                <a:hlinkClick r:id="rId5"/>
              </a:rPr>
              <a:t>ru</a:t>
            </a:r>
            <a:r>
              <a:rPr lang="ru-RU" sz="1600" dirty="0" smtClean="0"/>
              <a:t>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4653136"/>
            <a:ext cx="3096344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Соколова Фелицата Николаевна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Тел. 89088884457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satir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-@</a:t>
            </a:r>
            <a:r>
              <a:rPr lang="en-US" sz="16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600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476672"/>
            <a:ext cx="692311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Информация об инициаторах проекта</a:t>
            </a: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ПОДДЕРЖИТЕ НАШ ПРОЕКТ!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88640"/>
            <a:ext cx="842434" cy="10845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3789040"/>
            <a:ext cx="265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Благодарим за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AppData\Local\Temp\Rar$DIa2688.22520\1-04.png"/>
          <p:cNvPicPr>
            <a:picLocks noChangeAspect="1" noChangeArrowheads="1"/>
          </p:cNvPicPr>
          <p:nvPr/>
        </p:nvPicPr>
        <p:blipFill>
          <a:blip r:embed="rId3" cstate="print"/>
          <a:srcRect l="5901" t="2751" r="59450" b="79399"/>
          <a:stretch>
            <a:fillRect/>
          </a:stretch>
        </p:blipFill>
        <p:spPr bwMode="auto">
          <a:xfrm>
            <a:off x="611560" y="5085184"/>
            <a:ext cx="2376264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25200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8" name="Oval 33"/>
          <p:cNvSpPr>
            <a:spLocks noChangeArrowheads="1"/>
          </p:cNvSpPr>
          <p:nvPr/>
        </p:nvSpPr>
        <p:spPr bwMode="gray">
          <a:xfrm>
            <a:off x="847725" y="1524000"/>
            <a:ext cx="3895725" cy="3892550"/>
          </a:xfrm>
          <a:prstGeom prst="ellipse">
            <a:avLst/>
          </a:prstGeom>
          <a:solidFill>
            <a:schemeClr val="tx2">
              <a:alpha val="10001"/>
            </a:schemeClr>
          </a:solidFill>
          <a:ln w="9525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black">
          <a:xfrm>
            <a:off x="4319464" y="4725144"/>
            <a:ext cx="48245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увеличение культурно-массовых мероприятий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41"/>
          <p:cNvSpPr txBox="1">
            <a:spLocks noChangeArrowheads="1"/>
          </p:cNvSpPr>
          <p:nvPr/>
        </p:nvSpPr>
        <p:spPr bwMode="black">
          <a:xfrm>
            <a:off x="5076056" y="4077072"/>
            <a:ext cx="32273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комфортная среда для жизни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black">
          <a:xfrm>
            <a:off x="4644008" y="2492896"/>
            <a:ext cx="39604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Обустройство спортивной зоны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Group 44"/>
          <p:cNvGrpSpPr>
            <a:grpSpLocks/>
          </p:cNvGrpSpPr>
          <p:nvPr/>
        </p:nvGrpSpPr>
        <p:grpSpPr bwMode="auto">
          <a:xfrm>
            <a:off x="3949700" y="1758950"/>
            <a:ext cx="457200" cy="457200"/>
            <a:chOff x="384" y="1776"/>
            <a:chExt cx="1488" cy="1488"/>
          </a:xfrm>
        </p:grpSpPr>
        <p:sp>
          <p:nvSpPr>
            <p:cNvPr id="106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4406900" y="2444750"/>
            <a:ext cx="457200" cy="457200"/>
            <a:chOff x="384" y="1776"/>
            <a:chExt cx="1488" cy="1488"/>
          </a:xfrm>
        </p:grpSpPr>
        <p:sp>
          <p:nvSpPr>
            <p:cNvPr id="109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Oval 49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" name="Group 50"/>
          <p:cNvGrpSpPr>
            <a:grpSpLocks/>
          </p:cNvGrpSpPr>
          <p:nvPr/>
        </p:nvGrpSpPr>
        <p:grpSpPr bwMode="auto">
          <a:xfrm>
            <a:off x="4635500" y="3201988"/>
            <a:ext cx="457200" cy="457200"/>
            <a:chOff x="384" y="1776"/>
            <a:chExt cx="1488" cy="1488"/>
          </a:xfrm>
        </p:grpSpPr>
        <p:sp>
          <p:nvSpPr>
            <p:cNvPr id="112" name="Oval 51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Oval 52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4902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4" name="Group 53"/>
          <p:cNvGrpSpPr>
            <a:grpSpLocks/>
          </p:cNvGrpSpPr>
          <p:nvPr/>
        </p:nvGrpSpPr>
        <p:grpSpPr bwMode="auto">
          <a:xfrm>
            <a:off x="4406900" y="3968750"/>
            <a:ext cx="457200" cy="457200"/>
            <a:chOff x="384" y="1776"/>
            <a:chExt cx="1488" cy="1488"/>
          </a:xfrm>
        </p:grpSpPr>
        <p:sp>
          <p:nvSpPr>
            <p:cNvPr id="115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Oval 55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7" name="Group 56"/>
          <p:cNvGrpSpPr>
            <a:grpSpLocks/>
          </p:cNvGrpSpPr>
          <p:nvPr/>
        </p:nvGrpSpPr>
        <p:grpSpPr bwMode="auto">
          <a:xfrm>
            <a:off x="4003675" y="4627563"/>
            <a:ext cx="457200" cy="457200"/>
            <a:chOff x="384" y="1776"/>
            <a:chExt cx="1488" cy="1488"/>
          </a:xfrm>
        </p:grpSpPr>
        <p:sp>
          <p:nvSpPr>
            <p:cNvPr id="118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34902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0" name="Group 59"/>
          <p:cNvGrpSpPr>
            <a:grpSpLocks/>
          </p:cNvGrpSpPr>
          <p:nvPr/>
        </p:nvGrpSpPr>
        <p:grpSpPr bwMode="auto">
          <a:xfrm>
            <a:off x="1219200" y="1911350"/>
            <a:ext cx="3124200" cy="3124200"/>
            <a:chOff x="384" y="1776"/>
            <a:chExt cx="1488" cy="1488"/>
          </a:xfrm>
        </p:grpSpPr>
        <p:sp>
          <p:nvSpPr>
            <p:cNvPr id="121" name="Oval 60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Oval 61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34902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" name="Text Box 37"/>
          <p:cNvSpPr txBox="1">
            <a:spLocks noChangeArrowheads="1"/>
          </p:cNvSpPr>
          <p:nvPr/>
        </p:nvSpPr>
        <p:spPr bwMode="white">
          <a:xfrm>
            <a:off x="1619672" y="2780928"/>
            <a:ext cx="23622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цели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проекта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375772" y="1772816"/>
            <a:ext cx="4768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гармоничному развитию личности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436096" y="3284984"/>
            <a:ext cx="236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села</a:t>
            </a:r>
            <a:endParaRPr lang="ru-RU" dirty="0"/>
          </a:p>
        </p:txBody>
      </p: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42434" cy="1084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65213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32932" y="43699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160924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915816" y="1916832"/>
            <a:ext cx="60486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проведения досуга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32932" y="26935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8495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32932" y="35317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987824" y="2780928"/>
            <a:ext cx="58326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население к благоустройству села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059832" y="3573016"/>
            <a:ext cx="37205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059832" y="4437112"/>
            <a:ext cx="50508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культурой коренных народов севера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Описание вопроса (проблемы)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27984" y="1052736"/>
          <a:ext cx="4050958" cy="5029200"/>
        </p:xfrm>
        <a:graphic>
          <a:graphicData uri="http://schemas.openxmlformats.org/drawingml/2006/table">
            <a:tbl>
              <a:tblPr/>
              <a:tblGrid>
                <a:gridCol w="4050958"/>
              </a:tblGrid>
              <a:tr h="3532472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Одной из причин оттока населения является отсутствие комфортного общественного пространства для повседневной жизни, прогулок с семьей, вовлечения детей и подростков к здоровому образу жизни.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Это  требует благоустройства территории, в том числе создание и обустройство зон отдыха, спортивных и детских игровых площадок, организацию освещения территории, организацию пешеходных коммуникаций, в том числе тротуаров, аллей, дорожек, тропинок.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Для жителей любого села, посёлка, района, области общественная зона отдыха – это лицо населённого пункта.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588024" cy="47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15702"/>
          <a:stretch>
            <a:fillRect/>
          </a:stretch>
        </p:blipFill>
        <p:spPr bwMode="auto">
          <a:xfrm>
            <a:off x="395536" y="1529408"/>
            <a:ext cx="8378381" cy="44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Описание вопроса (проблемы)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457535"/>
              </p:ext>
            </p:extLst>
          </p:nvPr>
        </p:nvGraphicFramePr>
        <p:xfrm>
          <a:off x="539552" y="980728"/>
          <a:ext cx="8280920" cy="2346960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2088232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algn="just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2025 обустроен 2 этап площади перед школой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с.Казым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Омащ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Проект является продолжением работ по формированию комфортной среды данного района.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Учитывая мнение жителей села оборудовали общественную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зону перед школой,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которой выделяется площадка с подиумом-сценой для проведения творческих мероприятий и зона с беседкой в виде Чума с нанесением национальных узоров и элементов. Сцена обрамлена декоративной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разноуровневой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стеной с нанесением на нее декоративного панно в виде силуэтов жителей Севера, оленей, чумов, деревьев. На стене разместились строки стихотворения посвященного сельскому поселению Казым.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35292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средств: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69 994,75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средств –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инициативные платежи: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216 983,70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средств –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 Ханты-Мансийского автономного округа – Югры: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запрашиваемая сумма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субсидии:6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712 495,70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средств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- 95,9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Трудовое участие граждан: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стоимости трудового участия граждан:  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48 085,8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37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индивидуальных предпринимателей и (или) юридических лиц: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оценочная стоимость участия: 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 </a:t>
                      </a:r>
                      <a:r>
                        <a:rPr lang="ru-RU" sz="18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un9-17.userapi.com/impg/P05lre3Z1GF3L40jBTH3oXI6h0yGljk-pPgyFg/42-uFc7uqk4.jpg?size=1280x853&amp;quality=95&amp;sign=897df18909d22c1c03ccb90e110391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616624" cy="37429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Freeform 5"/>
          <p:cNvSpPr>
            <a:spLocks/>
          </p:cNvSpPr>
          <p:nvPr/>
        </p:nvSpPr>
        <p:spPr bwMode="ltGray">
          <a:xfrm>
            <a:off x="6084168" y="2276872"/>
            <a:ext cx="2160588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ltGray">
          <a:xfrm>
            <a:off x="755576" y="2276872"/>
            <a:ext cx="2160588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755576" y="4797152"/>
            <a:ext cx="2111375" cy="4508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кв. 2027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6156176" y="4797152"/>
            <a:ext cx="2111375" cy="4508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black">
          <a:xfrm>
            <a:off x="1043608" y="2924944"/>
            <a:ext cx="15922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Сроки реализации проекта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6300192" y="4797152"/>
            <a:ext cx="17224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458 чел.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black">
          <a:xfrm>
            <a:off x="6228184" y="3140968"/>
            <a:ext cx="19442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>
                <a:solidFill>
                  <a:srgbClr val="FFFFFF"/>
                </a:solidFill>
              </a:rPr>
              <a:t>Благополучатели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-756592" y="836712"/>
            <a:ext cx="6923112" cy="1143000"/>
          </a:xfrm>
        </p:spPr>
        <p:txBody>
          <a:bodyPr>
            <a:normAutofit/>
          </a:bodyPr>
          <a:lstStyle/>
          <a:p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Благополучатели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790299" y="5659655"/>
          <a:ext cx="5958038" cy="518160"/>
        </p:xfrm>
        <a:graphic>
          <a:graphicData uri="http://schemas.openxmlformats.org/drawingml/2006/table">
            <a:tbl>
              <a:tblPr/>
              <a:tblGrid>
                <a:gridCol w="5958038"/>
              </a:tblGrid>
              <a:tr h="1925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Благополучатели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– непосредственные потребители конечных результатов реализованного инициативного проекта.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88640"/>
            <a:ext cx="842434" cy="1084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745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23112" cy="114300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Сведения об оригинальности/необычности проекта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484784"/>
            <a:ext cx="3549080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2027 году, согласно проведенному опросу населения, планируется завершение обустройства Спортивной зоны.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спортивной зоне, по ее периметру, предлагается закончить обустройство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вело-беговой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дорожки с прорезиненным покрытием. Дорожка имеет достаточную ширину для организации двухстороннего движения и может использоваться для катания на велосипедах,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скейтах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самокатах, занятий бегом. На территории, обрамленной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вело-беговой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дорожкой запланировано разместить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памп-трек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Памп-трек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специализированная трасса с подъемами и поворотами. Пользоваться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памп-треком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смогут как дети, так и взрослые, катающиеся на BMX/MTB, скейтборде, роликах, самокатах. Также планируется проложить тротуар и установить освещение.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  <p:pic>
        <p:nvPicPr>
          <p:cNvPr id="1026" name="Picture 2" descr="C:\Users\1\Desktop\ЛИЗА\КОНКУРС ИБ 2026\ОМАЩ ХАР, 3 ЭТАП\памп-ир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932040" cy="2537445"/>
          </a:xfrm>
          <a:prstGeom prst="rect">
            <a:avLst/>
          </a:prstGeom>
          <a:noFill/>
        </p:spPr>
      </p:pic>
      <p:pic>
        <p:nvPicPr>
          <p:cNvPr id="1027" name="Picture 3" descr="C:\Users\1\Desktop\ЛИЗА\КОНКУРС ИБ 2026\ОМАЩ ХАР, 3 ЭТАП\рамп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4279333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3645024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сельском поселении Казым большую часть населения составляют коренные малочисленные народы Севера – ханты и манси и поэтому при разработке проекта по благоустройству площади перед школой села Казым были учтены историко-культурные традиции этих народов. </a:t>
            </a:r>
            <a:endParaRPr lang="ru-RU" dirty="0"/>
          </a:p>
        </p:txBody>
      </p:sp>
      <p:pic>
        <p:nvPicPr>
          <p:cNvPr id="4" name="Picture 8" descr="C:\Users\Vlad\Desktop\Лиза\588dEhJpi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520280" cy="21985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Vlad\Desktop\Лиза\LYs_-kfiuj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55" r="6754"/>
          <a:stretch/>
        </p:blipFill>
        <p:spPr bwMode="auto">
          <a:xfrm>
            <a:off x="251520" y="1484784"/>
            <a:ext cx="2520280" cy="20925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_5796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6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5284" y="548680"/>
            <a:ext cx="30786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sun9-42.userapi.com/impg/rzRwz9pwPUfiPz4RlrioGXsCZT4k7bJVv8hJOw/p1ZVWwcNAAg.jpg?size=810x1080&amp;quality=95&amp;sign=25d9a5d2324244a0a10ce06b097992f3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3573016"/>
            <a:ext cx="2355726" cy="31409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0C3AF5-CCC9-4E04-8634-8431CFF393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59" y="152618"/>
            <a:ext cx="842434" cy="1084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60ad84a3dcffd4915147129c10cbd1d45492b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616</Words>
  <Application>Microsoft Office PowerPoint</Application>
  <PresentationFormat>Экран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Благоустройство центральной  площадки в с.Казым.  Площадь перед школой «Омащ хар», 3 этап</vt:lpstr>
      <vt:lpstr>Слайд 2</vt:lpstr>
      <vt:lpstr>Задачи проекта</vt:lpstr>
      <vt:lpstr>Описание вопроса (проблемы)</vt:lpstr>
      <vt:lpstr>Описание вопроса (проблемы)</vt:lpstr>
      <vt:lpstr>Финансирование</vt:lpstr>
      <vt:lpstr>Благополучатели*</vt:lpstr>
      <vt:lpstr>Сведения об оригинальности/необычности проекта</vt:lpstr>
      <vt:lpstr>Слайд 9</vt:lpstr>
      <vt:lpstr>Ожидаемые результаты</vt:lpstr>
      <vt:lpstr>Слайд 11</vt:lpstr>
      <vt:lpstr>Слайд 12</vt:lpstr>
      <vt:lpstr>Слайд 13</vt:lpstr>
      <vt:lpstr>ПОДДЕРЖИТЕ НАШ ПРОЕКТ!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баннеры - шаблон презентации с сайта http://presentation-creation.ru</dc:title>
  <dc:creator>obstinate</dc:creator>
  <dc:description>Шаблон презентации с сайта http://presentation-creation.ru/</dc:description>
  <cp:lastModifiedBy>1</cp:lastModifiedBy>
  <cp:revision>104</cp:revision>
  <dcterms:created xsi:type="dcterms:W3CDTF">2017-06-19T18:19:33Z</dcterms:created>
  <dcterms:modified xsi:type="dcterms:W3CDTF">2026-06-24T10:52:34Z</dcterms:modified>
</cp:coreProperties>
</file>