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3" autoAdjust="0"/>
    <p:restoredTop sz="94660"/>
  </p:normalViewPr>
  <p:slideViewPr>
    <p:cSldViewPr snapToGrid="0">
      <p:cViewPr>
        <p:scale>
          <a:sx n="61" d="100"/>
          <a:sy n="61" d="100"/>
        </p:scale>
        <p:origin x="-2502" y="-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4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3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4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0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6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72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8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16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58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30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0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18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18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4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6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4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7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2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6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9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20-576C-4760-82CC-B78AE92904C0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66F-A1A5-4AA8-89F1-22C6E6019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8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5D20-576C-4760-82CC-B78AE92904C0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CB66F-A1A5-4AA8-89F1-22C6E6019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1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5D20-576C-4760-82CC-B78AE9290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CB66F-A1A5-4AA8-89F1-22C6E6019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66"/>
          <a:stretch/>
        </p:blipFill>
        <p:spPr bwMode="auto">
          <a:xfrm>
            <a:off x="1227166" y="0"/>
            <a:ext cx="8547100" cy="45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77" y="1944244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Проект инициативного бюджетирования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3252" y="-1"/>
            <a:ext cx="1908748" cy="3126139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>
          <a:xfrm>
            <a:off x="7135318" y="4107305"/>
            <a:ext cx="5056682" cy="2750695"/>
            <a:chOff x="0" y="0"/>
            <a:chExt cx="4226814" cy="2245994"/>
          </a:xfrm>
        </p:grpSpPr>
        <p:pic>
          <p:nvPicPr>
            <p:cNvPr id="6" name="Image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8877" y="67674"/>
              <a:ext cx="1077936" cy="2178319"/>
            </a:xfrm>
            <a:prstGeom prst="rect">
              <a:avLst/>
            </a:prstGeom>
          </p:spPr>
        </p:pic>
        <p:pic>
          <p:nvPicPr>
            <p:cNvPr id="7" name="Image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226814" cy="2245994"/>
            </a:xfrm>
            <a:prstGeom prst="rect">
              <a:avLst/>
            </a:prstGeom>
          </p:spPr>
        </p:pic>
      </p:grpSp>
      <p:pic>
        <p:nvPicPr>
          <p:cNvPr id="8" name="Image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038662" cy="16339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0482" y="2988230"/>
            <a:ext cx="10373193" cy="363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lnSpc>
                <a:spcPct val="105000"/>
              </a:lnSpc>
              <a:spcBef>
                <a:spcPts val="5455"/>
              </a:spcBef>
            </a:pPr>
            <a:r>
              <a:rPr lang="ru-RU" sz="540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«Первые дошколята в </a:t>
            </a:r>
            <a:endParaRPr lang="ru-RU" sz="1100" dirty="0" smtClean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45720" marR="10160" algn="ctr">
              <a:lnSpc>
                <a:spcPts val="6110"/>
              </a:lnSpc>
            </a:pPr>
            <a:r>
              <a:rPr lang="ru-RU" sz="540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«Движении</a:t>
            </a:r>
            <a:r>
              <a:rPr lang="ru-RU" sz="5400" spc="-185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  </a:t>
            </a:r>
            <a:r>
              <a:rPr lang="ru-RU" sz="54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Первых»</a:t>
            </a:r>
          </a:p>
          <a:p>
            <a:pPr marL="45720" marR="10160" algn="ctr">
              <a:lnSpc>
                <a:spcPts val="6110"/>
              </a:lnSpc>
            </a:pPr>
            <a:r>
              <a:rPr lang="ru-RU" sz="3200" spc="-10" dirty="0" smtClean="0">
                <a:solidFill>
                  <a:srgbClr val="FF0000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в городе Радужный</a:t>
            </a:r>
            <a:endParaRPr lang="ru-RU" sz="3200" dirty="0" smtClean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r>
              <a:rPr lang="ru-RU" sz="5400" dirty="0" smtClean="0">
                <a:solidFill>
                  <a:prstClr val="black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5400" dirty="0" smtClean="0">
                <a:solidFill>
                  <a:prstClr val="black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Image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8159" y="2418113"/>
            <a:ext cx="2753360" cy="7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>
          <a:xfrm>
            <a:off x="6900186" y="3558665"/>
            <a:ext cx="5056682" cy="2750695"/>
            <a:chOff x="0" y="0"/>
            <a:chExt cx="4226814" cy="2245994"/>
          </a:xfrm>
        </p:grpSpPr>
        <p:pic>
          <p:nvPicPr>
            <p:cNvPr id="6" name="Image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8877" y="67674"/>
              <a:ext cx="1077936" cy="2178319"/>
            </a:xfrm>
            <a:prstGeom prst="rect">
              <a:avLst/>
            </a:prstGeom>
          </p:spPr>
        </p:pic>
        <p:pic>
          <p:nvPicPr>
            <p:cNvPr id="7" name="Image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226814" cy="2245994"/>
            </a:xfrm>
            <a:prstGeom prst="rect">
              <a:avLst/>
            </a:prstGeom>
          </p:spPr>
        </p:pic>
      </p:grpSp>
      <p:sp>
        <p:nvSpPr>
          <p:cNvPr id="12" name="Graphic 60"/>
          <p:cNvSpPr/>
          <p:nvPr/>
        </p:nvSpPr>
        <p:spPr>
          <a:xfrm>
            <a:off x="8076120" y="169416"/>
            <a:ext cx="3157958" cy="2084537"/>
          </a:xfrm>
          <a:custGeom>
            <a:avLst/>
            <a:gdLst/>
            <a:ahLst/>
            <a:cxnLst/>
            <a:rect l="l" t="t" r="r" b="b"/>
            <a:pathLst>
              <a:path w="10692130" h="940435">
                <a:moveTo>
                  <a:pt x="10692003" y="0"/>
                </a:moveTo>
                <a:lnTo>
                  <a:pt x="0" y="0"/>
                </a:lnTo>
                <a:lnTo>
                  <a:pt x="0" y="940092"/>
                </a:lnTo>
                <a:lnTo>
                  <a:pt x="10692003" y="9400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altLang="zh-CN" sz="3200" b="1" dirty="0" err="1" smtClean="0">
                <a:solidFill>
                  <a:schemeClr val="bg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коворкинг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-зона </a:t>
            </a:r>
            <a:r>
              <a:rPr lang="ru-RU" altLang="zh-CN" sz="3200" b="1" dirty="0">
                <a:solidFill>
                  <a:schemeClr val="bg1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для проведения мероприятий с детьми</a:t>
            </a:r>
            <a:endParaRPr kumimoji="0" lang="ru-RU" sz="32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1599" y="1946366"/>
            <a:ext cx="10097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615721" y="1648516"/>
            <a:ext cx="6971676" cy="2968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spc="-10" dirty="0" smtClean="0">
              <a:solidFill>
                <a:srgbClr val="42509E"/>
              </a:solidFill>
              <a:latin typeface="Franklin Gothic Demi Cond" panose="020B07060304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AutoShape 2" descr="C:\Users\DOU9\Downloads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C:\Users\DOU9\Desktop\i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8"/>
          <a:stretch/>
        </p:blipFill>
        <p:spPr bwMode="auto">
          <a:xfrm>
            <a:off x="307975" y="103646"/>
            <a:ext cx="7035998" cy="669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6223" y="939839"/>
            <a:ext cx="712923" cy="18498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82" y="2971043"/>
            <a:ext cx="1230702" cy="6705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51" y="2662555"/>
            <a:ext cx="2370095" cy="157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6549" y="1776548"/>
            <a:ext cx="7654834" cy="4088675"/>
          </a:xfrm>
        </p:spPr>
        <p:txBody>
          <a:bodyPr>
            <a:normAutofit/>
          </a:bodyPr>
          <a:lstStyle/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 </a:t>
            </a:r>
            <a:endParaRPr lang="ru-RU" sz="4000" dirty="0" smtClean="0"/>
          </a:p>
          <a:p>
            <a:endParaRPr lang="ru-RU" sz="40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>
          <a:xfrm>
            <a:off x="6900186" y="3558665"/>
            <a:ext cx="5056682" cy="2750695"/>
            <a:chOff x="0" y="0"/>
            <a:chExt cx="4226814" cy="2245994"/>
          </a:xfrm>
        </p:grpSpPr>
        <p:pic>
          <p:nvPicPr>
            <p:cNvPr id="6" name="Image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8877" y="67674"/>
              <a:ext cx="1077936" cy="2178319"/>
            </a:xfrm>
            <a:prstGeom prst="rect">
              <a:avLst/>
            </a:prstGeom>
          </p:spPr>
        </p:pic>
        <p:pic>
          <p:nvPicPr>
            <p:cNvPr id="7" name="Image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226814" cy="2245994"/>
            </a:xfrm>
            <a:prstGeom prst="rect">
              <a:avLst/>
            </a:prstGeom>
          </p:spPr>
        </p:pic>
      </p:grpSp>
      <p:sp>
        <p:nvSpPr>
          <p:cNvPr id="12" name="Graphic 60"/>
          <p:cNvSpPr/>
          <p:nvPr/>
        </p:nvSpPr>
        <p:spPr>
          <a:xfrm>
            <a:off x="46632" y="0"/>
            <a:ext cx="12145368" cy="940435"/>
          </a:xfrm>
          <a:custGeom>
            <a:avLst/>
            <a:gdLst/>
            <a:ahLst/>
            <a:cxnLst/>
            <a:rect l="l" t="t" r="r" b="b"/>
            <a:pathLst>
              <a:path w="10692130" h="940435">
                <a:moveTo>
                  <a:pt x="10692003" y="0"/>
                </a:moveTo>
                <a:lnTo>
                  <a:pt x="0" y="0"/>
                </a:lnTo>
                <a:lnTo>
                  <a:pt x="0" y="940092"/>
                </a:lnTo>
                <a:lnTo>
                  <a:pt x="10692003" y="9400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</a:rPr>
              <a:t>ЦЕЛЬ И ЗАДАЧИ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8941616">
            <a:off x="9399145" y="-1131147"/>
            <a:ext cx="2330160" cy="229172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71599" y="1946366"/>
            <a:ext cx="10097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615721" y="1648516"/>
            <a:ext cx="6971676" cy="2968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spc="-10" dirty="0" smtClean="0">
              <a:solidFill>
                <a:srgbClr val="42509E"/>
              </a:solidFill>
              <a:latin typeface="Franklin Gothic Demi Cond" panose="020B07060304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40971" y="1188721"/>
            <a:ext cx="100845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b="1" i="1" dirty="0" smtClean="0">
                <a:latin typeface="Calibri" pitchFamily="34" charset="0"/>
                <a:ea typeface="TimesNewRoman"/>
                <a:cs typeface="Times New Roman" pitchFamily="18" charset="0"/>
              </a:rPr>
              <a:t>Цель:</a:t>
            </a:r>
            <a:endParaRPr lang="ru-RU" altLang="zh-CN" sz="11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i="1" dirty="0" smtClean="0">
                <a:latin typeface="Calibri" pitchFamily="34" charset="0"/>
                <a:ea typeface="TimesNewRoman"/>
                <a:cs typeface="Times New Roman" pitchFamily="18" charset="0"/>
              </a:rPr>
              <a:t>   создать условия для</a:t>
            </a:r>
            <a:r>
              <a:rPr lang="ru-RU" altLang="zh-CN" b="1" i="1" dirty="0" smtClean="0">
                <a:latin typeface="Calibri" pitchFamily="34" charset="0"/>
                <a:ea typeface="TimesNewRoman"/>
                <a:cs typeface="Times New Roman" pitchFamily="18" charset="0"/>
              </a:rPr>
              <a:t> </a:t>
            </a:r>
            <a:r>
              <a:rPr lang="ru-RU" altLang="zh-CN" i="1" dirty="0" smtClean="0">
                <a:latin typeface="Calibri" pitchFamily="34" charset="0"/>
                <a:ea typeface="TimesNewRoman"/>
                <a:cs typeface="Times New Roman" pitchFamily="18" charset="0"/>
              </a:rPr>
              <a:t> реализации  инновационного  проекта в городе Радужный   по развитию  первичного отделения дошкольников   Движения Первых МАДОУ ДС № 9 «Черепашка» с увеличением количества членов Движения Первых   от 20 человек  в 2025 году до  350  человек  к  2027 году, а также  для  повышения качества  педагогической работы по гражданско-патриотическому воспитанию дошкольников от 3 до 7 лет  (с охватом от 400 человек в год).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b="1" i="1" dirty="0" smtClean="0">
                <a:latin typeface="Calibri" pitchFamily="34" charset="0"/>
                <a:ea typeface="TimesNewRoman"/>
                <a:cs typeface="Times New Roman" pitchFamily="18" charset="0"/>
              </a:rPr>
              <a:t>Задачи: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i="1" dirty="0" smtClean="0">
                <a:latin typeface="Calibri" pitchFamily="34" charset="0"/>
                <a:ea typeface="TimesNewRoman"/>
                <a:cs typeface="Times New Roman" pitchFamily="18" charset="0"/>
              </a:rPr>
              <a:t>1. Создать две  </a:t>
            </a:r>
            <a:r>
              <a:rPr lang="ru-RU" altLang="zh-CN" i="1" dirty="0" err="1" smtClean="0">
                <a:latin typeface="Calibri" pitchFamily="34" charset="0"/>
                <a:ea typeface="TimesNewRoman"/>
                <a:cs typeface="Times New Roman" pitchFamily="18" charset="0"/>
              </a:rPr>
              <a:t>коворкинг-зоны</a:t>
            </a:r>
            <a:r>
              <a:rPr lang="ru-RU" altLang="zh-CN" i="1" dirty="0" smtClean="0">
                <a:latin typeface="Calibri" pitchFamily="34" charset="0"/>
                <a:ea typeface="TimesNewRoman"/>
                <a:cs typeface="Times New Roman" pitchFamily="18" charset="0"/>
              </a:rPr>
              <a:t> для проведения мероприятий с детьми в каждом корпусе  и оснастить необходимым оборудованием : интерактивными панелями  «Родина моя», «Край северный родной», </a:t>
            </a:r>
            <a:r>
              <a:rPr lang="ru-RU" altLang="zh-CN" i="1" dirty="0" err="1" smtClean="0">
                <a:latin typeface="Calibri" pitchFamily="34" charset="0"/>
                <a:ea typeface="TimesNewRoman"/>
                <a:cs typeface="Times New Roman" pitchFamily="18" charset="0"/>
              </a:rPr>
              <a:t>бизибордами</a:t>
            </a:r>
            <a:r>
              <a:rPr lang="ru-RU" altLang="zh-CN" i="1" dirty="0" smtClean="0">
                <a:latin typeface="Calibri" pitchFamily="34" charset="0"/>
                <a:ea typeface="TimesNewRoman"/>
                <a:cs typeface="Times New Roman" pitchFamily="18" charset="0"/>
              </a:rPr>
              <a:t> «Мой север», мебелью , стендами</a:t>
            </a:r>
            <a:endParaRPr lang="ru-RU" altLang="zh-CN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i="1" dirty="0" smtClean="0">
                <a:latin typeface="Calibri" pitchFamily="34" charset="0"/>
                <a:ea typeface="TimesNewRoman"/>
                <a:cs typeface="Times New Roman" pitchFamily="18" charset="0"/>
              </a:rPr>
              <a:t>3. Обеспечить воспитанников необходимыми атрибутами для проведения мероприятий, косынками, флагами, баннерами и др.</a:t>
            </a:r>
            <a:endParaRPr lang="ru-RU" altLang="zh-CN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i="1" dirty="0" smtClean="0">
                <a:latin typeface="Calibri" pitchFamily="34" charset="0"/>
                <a:ea typeface="TimesNewRoman"/>
                <a:cs typeface="Times New Roman" pitchFamily="18" charset="0"/>
              </a:rPr>
              <a:t> 4.   Реализовать проект  по развитию первичного отделения дошкольников  Движения Первых с увеличением количества детей , зарегистрированных в первичном отделении Движения  Первых от 20 человек в 2025 году  до 350  человек к 2027 году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i="1" dirty="0" smtClean="0">
                <a:latin typeface="Calibri" pitchFamily="34" charset="0"/>
                <a:ea typeface="TimesNewRoman"/>
                <a:cs typeface="Times New Roman" pitchFamily="18" charset="0"/>
              </a:rPr>
              <a:t>5. Использовать полученное оборудование для  повышения качества  педагогической работы по гражданско-патриотическому воспитанию дошкольников от 3 до 7 лет с охватом от 400 человек в год.</a:t>
            </a:r>
            <a:endParaRPr lang="ru-RU" altLang="zh-CN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962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 rot="18941616">
            <a:off x="9399145" y="-1131147"/>
            <a:ext cx="2330160" cy="229172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1881" y="4108466"/>
            <a:ext cx="5060119" cy="2749534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19921" y="1418304"/>
            <a:ext cx="376253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Набор </a:t>
            </a:r>
            <a:r>
              <a:rPr lang="ru-RU" sz="36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бизибордов</a:t>
            </a:r>
            <a:r>
              <a:rPr lang="ru-RU" sz="36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 "Мой Север"</a:t>
            </a:r>
            <a:endParaRPr lang="ru-RU" sz="3600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615721" y="1648516"/>
            <a:ext cx="6971676" cy="2968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Размер: </a:t>
            </a:r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бизиборды</a:t>
            </a:r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 «Поти» и «</a:t>
            </a:r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Эви</a:t>
            </a:r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» — 75 х 35 см каждый, «Чум» — 130 х 88 см.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Материал: фанера высшего сорта (I/II), МДФ, </a:t>
            </a:r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гипоаллергенное</a:t>
            </a:r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 лакокрасочное покрытие, латексная печать.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Количество – 2 шт.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21308"/>
            <a:ext cx="44958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962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 rot="18941616">
            <a:off x="9399145" y="-1131147"/>
            <a:ext cx="2330160" cy="229172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1881" y="4108466"/>
            <a:ext cx="5060119" cy="2749534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19921" y="1418304"/>
            <a:ext cx="376253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Интерактивная настенная панель «ХМАО» </a:t>
            </a:r>
            <a:endParaRPr lang="ru-RU" sz="3600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676931" y="1556003"/>
            <a:ext cx="7515069" cy="3407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Интерактивная настенная панель 43 дюйма (</a:t>
            </a:r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Full</a:t>
            </a:r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 </a:t>
            </a:r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HD)</a:t>
            </a:r>
            <a:endParaRPr lang="ru-RU" sz="4000" spc="-10" dirty="0" smtClean="0">
              <a:solidFill>
                <a:srgbClr val="42509E"/>
              </a:solidFill>
              <a:latin typeface="Franklin Gothic Demi Cond" panose="020B0706030402020204" pitchFamily="34" charset="0"/>
              <a:ea typeface="Calibri" panose="020F0502020204030204" pitchFamily="34" charset="0"/>
            </a:endParaRPr>
          </a:p>
          <a:p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мультитач</a:t>
            </a:r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 10 касаний, характеристики встроенного компьютера – без </a:t>
            </a:r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принта</a:t>
            </a:r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Программное обеспечение Край Северный, Родной» с комплексом заданий на запоминание, распознавание, логику, моторику и развитие внимания.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Количество – 2 </a:t>
            </a:r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шт</a:t>
            </a:r>
            <a:endParaRPr lang="ru-RU" sz="4000" spc="-10" dirty="0" smtClean="0">
              <a:solidFill>
                <a:srgbClr val="42509E"/>
              </a:solidFill>
              <a:latin typeface="Franklin Gothic Demi Cond" panose="020B07060304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513851"/>
            <a:ext cx="42576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962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 rot="18941616">
            <a:off x="9399145" y="-1131147"/>
            <a:ext cx="2330160" cy="229172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5126" y="4108466"/>
            <a:ext cx="5060119" cy="2749534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02263" y="1274611"/>
            <a:ext cx="4212236" cy="1984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9690" indent="0" algn="ctr">
              <a:spcAft>
                <a:spcPts val="0"/>
              </a:spcAft>
              <a:buNone/>
            </a:pPr>
            <a:r>
              <a:rPr lang="ru-RU" sz="36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Интерактивная настенная панель «Родина моя»               для патриотического воспитания детей</a:t>
            </a:r>
            <a:endParaRPr lang="ru-RU" sz="3600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355371" y="1629474"/>
            <a:ext cx="6826476" cy="3036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Интерактивная настенная панель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 Предустановленное ПО </a:t>
            </a:r>
            <a:endParaRPr lang="ru-RU" sz="4000" spc="-10" dirty="0" smtClean="0">
              <a:solidFill>
                <a:srgbClr val="42509E"/>
              </a:solidFill>
              <a:latin typeface="Franklin Gothic Demi Cond" panose="020B0706030402020204" pitchFamily="34" charset="0"/>
              <a:ea typeface="Calibri" panose="020F0502020204030204" pitchFamily="34" charset="0"/>
            </a:endParaRP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Диагональ </a:t>
            </a:r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монитора 43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Количество одновременных касаний 10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Сенсорная панель </a:t>
            </a:r>
            <a:endParaRPr lang="ru-RU" sz="4000" spc="-10" dirty="0" smtClean="0">
              <a:solidFill>
                <a:srgbClr val="42509E"/>
              </a:solidFill>
              <a:latin typeface="Franklin Gothic Demi Cond" panose="020B0706030402020204" pitchFamily="34" charset="0"/>
              <a:ea typeface="Calibri" panose="020F0502020204030204" pitchFamily="34" charset="0"/>
            </a:endParaRP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Габариты </a:t>
            </a:r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(Ш х В х Г) 1730 × 720 мм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Количество – 2 </a:t>
            </a:r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шт</a:t>
            </a:r>
            <a:endParaRPr lang="ru-RU" sz="4000" spc="-10" dirty="0" smtClean="0">
              <a:solidFill>
                <a:srgbClr val="42509E"/>
              </a:solidFill>
              <a:latin typeface="Franklin Gothic Demi Cond" panose="020B07060304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" y="3402766"/>
            <a:ext cx="4815873" cy="32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962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 rot="18941616">
            <a:off x="9399145" y="-1131147"/>
            <a:ext cx="2330160" cy="229172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4610" y="4667860"/>
            <a:ext cx="4030635" cy="219014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52651" y="1069260"/>
            <a:ext cx="4886794" cy="198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9690" indent="0" algn="ctr">
              <a:spcAft>
                <a:spcPts val="0"/>
              </a:spcAft>
              <a:buNone/>
            </a:pPr>
            <a:r>
              <a:rPr lang="ru-RU" sz="36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Флаг «Движение первых»</a:t>
            </a:r>
            <a:endParaRPr lang="ru-RU" sz="3600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986797" y="1566938"/>
            <a:ext cx="6826476" cy="1678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Размер: 90х135 см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Материал: флажная сетка 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Карман 5 см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Количество – 2 </a:t>
            </a:r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шт</a:t>
            </a:r>
            <a:endParaRPr lang="ru-RU" sz="4000" spc="-10" dirty="0" smtClean="0">
              <a:solidFill>
                <a:srgbClr val="42509E"/>
              </a:solidFill>
              <a:latin typeface="Franklin Gothic Demi Cond" panose="020B07060304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3" y="1648517"/>
            <a:ext cx="3161949" cy="2104134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2650" y="3936651"/>
            <a:ext cx="4886794" cy="198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9690" indent="0" algn="ctr">
              <a:spcAft>
                <a:spcPts val="0"/>
              </a:spcAft>
              <a:buNone/>
            </a:pPr>
            <a:r>
              <a:rPr lang="ru-RU" sz="36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Флаг «Единая Россия»</a:t>
            </a:r>
            <a:endParaRPr lang="ru-RU" sz="3600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986797" y="4667861"/>
            <a:ext cx="7003860" cy="1732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Размер: 15х22 см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Материал: креп-сатин однослойный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Печать с 1 стороны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Количество – 4 </a:t>
            </a:r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шт</a:t>
            </a:r>
            <a:endParaRPr lang="ru-RU" sz="4000" spc="-10" dirty="0" smtClean="0">
              <a:solidFill>
                <a:srgbClr val="42509E"/>
              </a:solidFill>
              <a:latin typeface="Franklin Gothic Demi Cond" panose="020B07060304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5055326"/>
            <a:ext cx="2579693" cy="171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962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 rot="18941616">
            <a:off x="9399145" y="-1131147"/>
            <a:ext cx="2330160" cy="229172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4610" y="4667860"/>
            <a:ext cx="4030635" cy="219014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52651" y="1069260"/>
            <a:ext cx="5358798" cy="198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9690" indent="0" algn="ctr">
              <a:spcAft>
                <a:spcPts val="0"/>
              </a:spcAft>
              <a:buNone/>
            </a:pPr>
            <a:r>
              <a:rPr lang="ru-RU" sz="35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Флажок «Движение первых»</a:t>
            </a:r>
            <a:endParaRPr lang="ru-RU" sz="3500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80710" y="1854312"/>
            <a:ext cx="6826476" cy="1728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Размер: 15х22 см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Материал: креп-сатин однослойный 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Печать с 1 стороны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Количество – 20 </a:t>
            </a:r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шт</a:t>
            </a:r>
            <a:endParaRPr lang="ru-RU" sz="4000" spc="-10" dirty="0" smtClean="0">
              <a:solidFill>
                <a:srgbClr val="42509E"/>
              </a:solidFill>
              <a:latin typeface="Franklin Gothic Demi Cond" panose="020B07060304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3" y="1648517"/>
            <a:ext cx="3161949" cy="2104134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6700" y="3958446"/>
            <a:ext cx="5028060" cy="130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9690" indent="0" algn="ctr">
              <a:spcAft>
                <a:spcPts val="0"/>
              </a:spcAft>
              <a:buNone/>
            </a:pPr>
            <a:r>
              <a:rPr lang="ru-RU" sz="34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Косынка треугольная «Движение первых»</a:t>
            </a:r>
          </a:p>
          <a:p>
            <a:pPr marL="0" marR="59690" indent="0" algn="ctr">
              <a:spcAft>
                <a:spcPts val="0"/>
              </a:spcAft>
              <a:buNone/>
            </a:pPr>
            <a:endParaRPr lang="ru-RU" sz="3600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184096" y="4358327"/>
            <a:ext cx="7003860" cy="17147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Размер: 60х60х90 см 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Материал: текстиль 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С полной </a:t>
            </a:r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запечаткой</a:t>
            </a:r>
            <a:endParaRPr lang="ru-RU" sz="4000" spc="-10" dirty="0" smtClean="0">
              <a:solidFill>
                <a:srgbClr val="42509E"/>
              </a:solidFill>
              <a:latin typeface="Franklin Gothic Demi Cond" panose="020B0706030402020204" pitchFamily="34" charset="0"/>
              <a:ea typeface="Calibri" panose="020F0502020204030204" pitchFamily="34" charset="0"/>
            </a:endParaRP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Количество – 20 </a:t>
            </a:r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шт</a:t>
            </a:r>
            <a:endParaRPr lang="ru-RU" sz="4000" spc="-10" dirty="0" smtClean="0">
              <a:solidFill>
                <a:srgbClr val="42509E"/>
              </a:solidFill>
              <a:latin typeface="Franklin Gothic Demi Cond" panose="020B07060304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ADCDB"/>
              </a:clrFrom>
              <a:clrTo>
                <a:srgbClr val="DADC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3" y="5122370"/>
            <a:ext cx="4930622" cy="159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962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 rot="18941616">
            <a:off x="9399145" y="-1131147"/>
            <a:ext cx="2330160" cy="229172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3893" y="4915732"/>
            <a:ext cx="3574461" cy="1942267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-6354" y="944962"/>
            <a:ext cx="5708469" cy="198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9690" indent="0" algn="ctr">
              <a:spcAft>
                <a:spcPts val="0"/>
              </a:spcAft>
              <a:buNone/>
            </a:pPr>
            <a:r>
              <a:rPr lang="ru-RU" sz="32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Ролл </a:t>
            </a:r>
            <a:r>
              <a:rPr lang="ru-RU" sz="32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апп</a:t>
            </a:r>
            <a:r>
              <a:rPr lang="ru-RU" sz="32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 «Движение первых»</a:t>
            </a:r>
            <a:endParaRPr lang="ru-RU" sz="3200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2533" y="4580741"/>
            <a:ext cx="6826476" cy="2364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Рекламное поле: 850х2000 мм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Роллерный стенд, изготовлен из алюминия.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 Имеет верхний защелкивающийся клик - профиль.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Постер выполнен из полипропиленовой бумаги и хранится в основании и растягивается по принципу "Экран вверх".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Количество – 2 </a:t>
            </a:r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шт</a:t>
            </a:r>
            <a:endParaRPr lang="ru-RU" sz="4000" spc="-10" dirty="0" smtClean="0">
              <a:solidFill>
                <a:srgbClr val="42509E"/>
              </a:solidFill>
              <a:latin typeface="Franklin Gothic Demi Cond" panose="020B07060304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416066" y="1073349"/>
            <a:ext cx="5028060" cy="770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9690" indent="0" algn="ctr">
              <a:spcAft>
                <a:spcPts val="0"/>
              </a:spcAft>
              <a:buNone/>
            </a:pPr>
            <a:r>
              <a:rPr lang="ru-RU" sz="34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Баннер «Движение первых» (Цитата А.В. Суворова)</a:t>
            </a:r>
            <a:endParaRPr lang="ru-RU" sz="3600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989009" y="4580741"/>
            <a:ext cx="4900429" cy="171473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Размер: 5х3 м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Материал: баннерная ткань 400 </a:t>
            </a:r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гр</a:t>
            </a:r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 с люверсами.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Цвет: серый</a:t>
            </a:r>
          </a:p>
          <a:p>
            <a:r>
              <a:rPr lang="ru-RU" sz="40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Количество – 2 </a:t>
            </a:r>
            <a:r>
              <a:rPr lang="ru-RU" sz="40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шт</a:t>
            </a:r>
            <a:endParaRPr lang="ru-RU" sz="4000" spc="-10" dirty="0" smtClean="0">
              <a:solidFill>
                <a:srgbClr val="42509E"/>
              </a:solidFill>
              <a:latin typeface="Franklin Gothic Demi Cond" panose="020B070603040202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Image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7217" y="1528918"/>
            <a:ext cx="1778554" cy="2801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01" y="1776904"/>
            <a:ext cx="3934390" cy="24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962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 rot="18941616">
            <a:off x="9399145" y="-1131147"/>
            <a:ext cx="2330160" cy="229172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611576" y="1201660"/>
            <a:ext cx="5708469" cy="1163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9690" indent="0" algn="ctr">
              <a:spcAft>
                <a:spcPts val="0"/>
              </a:spcAft>
              <a:buNone/>
            </a:pPr>
            <a:r>
              <a:rPr lang="ru-RU" sz="3200" spc="-10" dirty="0" err="1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Банкетка</a:t>
            </a:r>
            <a:r>
              <a:rPr lang="ru-RU" sz="32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 полукруглая</a:t>
            </a:r>
            <a:endParaRPr lang="ru-RU" sz="3200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" y="4201982"/>
            <a:ext cx="4657660" cy="1689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Размер: 125х50х33 см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Материал: ВИК (</a:t>
            </a:r>
            <a:r>
              <a:rPr lang="ru-RU" sz="1800" spc="-10" dirty="0" err="1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винилискожа</a:t>
            </a: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), поролон, каркас-основа из сухой древесины, фанеры.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Цвет: красный, желтый, голубой, оранжевый, коричневый (на выбор)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Количество – 2 </a:t>
            </a:r>
            <a:r>
              <a:rPr lang="ru-RU" sz="1800" spc="-10" dirty="0" err="1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шт</a:t>
            </a:r>
            <a:endParaRPr lang="ru-RU" sz="1800" spc="-10" dirty="0" smtClean="0">
              <a:solidFill>
                <a:srgbClr val="42509E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896519" y="1201660"/>
            <a:ext cx="5028060" cy="77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9690" indent="0" algn="ctr">
              <a:spcAft>
                <a:spcPts val="0"/>
              </a:spcAft>
              <a:buNone/>
            </a:pPr>
            <a:r>
              <a:rPr lang="ru-RU" sz="34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Стол</a:t>
            </a:r>
            <a:endParaRPr lang="ru-RU" sz="3600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657660" y="4115565"/>
            <a:ext cx="3866528" cy="2414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Столешница: МДФ 16мм. Краска цвет на выбор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Размер: 1100х550мм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Покрытие ножек: полимер СЕРЫЙ и Регулировка ножек: 400-580мм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Вес: 9кг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Объём:0,02м/куб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Количество – 9 </a:t>
            </a:r>
            <a:r>
              <a:rPr lang="ru-RU" sz="1800" spc="-10" dirty="0" err="1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шт</a:t>
            </a:r>
            <a:endParaRPr lang="ru-RU" sz="1800" spc="-10" dirty="0" smtClean="0">
              <a:solidFill>
                <a:srgbClr val="42509E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707" y="2163448"/>
            <a:ext cx="2429662" cy="11545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5832" y="2116131"/>
            <a:ext cx="2063932" cy="14494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42457" y="1951640"/>
            <a:ext cx="1467938" cy="1778464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7662396" y="1237681"/>
            <a:ext cx="5028060" cy="77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9690" indent="0" algn="ctr">
              <a:spcAft>
                <a:spcPts val="0"/>
              </a:spcAft>
              <a:buNone/>
            </a:pPr>
            <a:r>
              <a:rPr lang="ru-RU" sz="3400" spc="-10" dirty="0" smtClean="0">
                <a:solidFill>
                  <a:srgbClr val="42509E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Стул</a:t>
            </a:r>
            <a:endParaRPr lang="ru-RU" sz="3600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8243162" y="3996834"/>
            <a:ext cx="3866528" cy="2651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Изготовлен из трубы диаметром 22 и 18 мм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Сидение и спинка из МДФ 8 мм.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Покрытие МДФ: краска КРАСНАЯ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</a:t>
            </a: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окрытие каркаса: полимер СЕРЫЙ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Изменяемая высота: 260-300-340 мм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spc="-10" dirty="0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Количество – 27 </a:t>
            </a:r>
            <a:r>
              <a:rPr lang="ru-RU" sz="1800" spc="-10" dirty="0" err="1" smtClean="0">
                <a:solidFill>
                  <a:srgbClr val="42509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шт</a:t>
            </a:r>
            <a:endParaRPr lang="ru-RU" sz="1800" spc="-10" dirty="0" smtClean="0">
              <a:solidFill>
                <a:srgbClr val="42509E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630</Words>
  <Application>Microsoft Office PowerPoint</Application>
  <PresentationFormat>Произвольный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23</cp:revision>
  <cp:lastPrinted>2025-09-29T12:41:53Z</cp:lastPrinted>
  <dcterms:created xsi:type="dcterms:W3CDTF">2025-02-27T11:55:32Z</dcterms:created>
  <dcterms:modified xsi:type="dcterms:W3CDTF">2026-07-02T09:43:24Z</dcterms:modified>
</cp:coreProperties>
</file>