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5" r:id="rId4"/>
    <p:sldId id="257" r:id="rId5"/>
    <p:sldId id="269" r:id="rId6"/>
    <p:sldId id="278" r:id="rId7"/>
    <p:sldId id="261" r:id="rId8"/>
    <p:sldId id="266" r:id="rId9"/>
    <p:sldId id="27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11F872-DF40-489A-B79E-F568EB47B679}">
          <p14:sldIdLst>
            <p14:sldId id="256"/>
            <p14:sldId id="263"/>
            <p14:sldId id="265"/>
            <p14:sldId id="257"/>
            <p14:sldId id="269"/>
            <p14:sldId id="278"/>
            <p14:sldId id="261"/>
            <p14:sldId id="266"/>
            <p14:sldId id="279"/>
            <p14:sldId id="260"/>
          </p14:sldIdLst>
        </p14:section>
        <p14:section name="Раздел без заголовка" id="{111B01FF-01D0-4AFD-907B-4CC64AF48B3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C51"/>
    <a:srgbClr val="92D050"/>
    <a:srgbClr val="FF4343"/>
    <a:srgbClr val="B64E6C"/>
    <a:srgbClr val="DFCF04"/>
    <a:srgbClr val="F3A447"/>
    <a:srgbClr val="B5547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412" autoAdjust="0"/>
  </p:normalViewPr>
  <p:slideViewPr>
    <p:cSldViewPr snapToGrid="0">
      <p:cViewPr varScale="1">
        <p:scale>
          <a:sx n="58" d="100"/>
          <a:sy n="58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07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5377-88FC-4C70-8FE6-3A25B6897356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DE7E-4A50-4B5A-91A6-5D2A4AB2E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EBD7-51C7-40BC-A75E-C88D5B40626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AAAF-EA15-46AD-B819-5A80BABC3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FA8A-FBA1-4DD0-9EDC-A9CF79440E45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1537-2BBA-44D3-B4BF-0839F7EB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858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hape 2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1066193" y="2149433"/>
            <a:ext cx="2609600" cy="8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54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17800" y="2057400"/>
            <a:ext cx="7098800" cy="10007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60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71916"/>
          </a:xfrm>
          <a:prstGeom prst="rect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hape 32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17800" y="2057400"/>
            <a:ext cx="7098800" cy="10007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86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719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hape 32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17800" y="2057400"/>
            <a:ext cx="7098800" cy="10007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50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21333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98456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05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 preserve="1">
  <p:cSld name="1_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068"/>
            <a:ext cx="12192000" cy="68578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 3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21333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98456" y="3323233"/>
            <a:ext cx="3562400" cy="324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7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121334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908766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696199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1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719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43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121334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908766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696199" y="3353834"/>
            <a:ext cx="2651599" cy="321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16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121334" y="2512133"/>
            <a:ext cx="6401999" cy="54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63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21334" y="5367067"/>
            <a:ext cx="104611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480"/>
              </a:spcBef>
              <a:buSzPct val="100000"/>
              <a:buNone/>
              <a:defRPr sz="16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28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79322" y="1"/>
            <a:ext cx="7209937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C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1" y="1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864400" y="4539401"/>
            <a:ext cx="4707600" cy="157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000">
                <a:solidFill>
                  <a:srgbClr val="00B050"/>
                </a:solidFill>
              </a:defRPr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10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096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916"/>
            <a:ext cx="12192000" cy="68858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hape 58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373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6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1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894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/>
          <p:nvPr/>
        </p:nvSpPr>
        <p:spPr>
          <a:xfrm>
            <a:off x="979322" y="1"/>
            <a:ext cx="7209937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C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235973" y="-1"/>
            <a:ext cx="7271808" cy="688943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864400" y="4539401"/>
            <a:ext cx="4707600" cy="157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000">
                <a:solidFill>
                  <a:srgbClr val="00B050"/>
                </a:solidFill>
              </a:defRPr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3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91901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12899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64400" y="2111134"/>
            <a:ext cx="4696400" cy="398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966601" y="4659067"/>
            <a:ext cx="2541599" cy="137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5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99" y="-12899"/>
            <a:ext cx="12204899" cy="688943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3"/>
          <p:cNvSpPr/>
          <p:nvPr/>
        </p:nvSpPr>
        <p:spPr>
          <a:xfrm>
            <a:off x="291901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12899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64400" y="2111134"/>
            <a:ext cx="4696400" cy="398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 hasCustomPrompt="1"/>
          </p:nvPr>
        </p:nvSpPr>
        <p:spPr>
          <a:xfrm>
            <a:off x="8966601" y="4659067"/>
            <a:ext cx="2541599" cy="137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rPr lang="en-US" dirty="0"/>
              <a:t>Lets Start with this 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932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91901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12899" y="-12899"/>
            <a:ext cx="7035833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117746" y="1452282"/>
            <a:ext cx="4197599" cy="1605851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4197599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9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5384800" cy="6858000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12939" y="3889829"/>
            <a:ext cx="2146399" cy="224693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Freeform 5"/>
          <p:cNvSpPr/>
          <p:nvPr userDrawn="1"/>
        </p:nvSpPr>
        <p:spPr>
          <a:xfrm>
            <a:off x="2830286" y="0"/>
            <a:ext cx="9361714" cy="6858000"/>
          </a:xfrm>
          <a:custGeom>
            <a:avLst/>
            <a:gdLst>
              <a:gd name="connsiteX0" fmla="*/ 0 w 9633104"/>
              <a:gd name="connsiteY0" fmla="*/ 0 h 6858000"/>
              <a:gd name="connsiteX1" fmla="*/ 9633104 w 9633104"/>
              <a:gd name="connsiteY1" fmla="*/ 0 h 6858000"/>
              <a:gd name="connsiteX2" fmla="*/ 9633104 w 9633104"/>
              <a:gd name="connsiteY2" fmla="*/ 6858000 h 6858000"/>
              <a:gd name="connsiteX3" fmla="*/ 1771939 w 96331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3104" h="6858000">
                <a:moveTo>
                  <a:pt x="0" y="0"/>
                </a:moveTo>
                <a:lnTo>
                  <a:pt x="9633104" y="0"/>
                </a:lnTo>
                <a:lnTo>
                  <a:pt x="9633104" y="6858000"/>
                </a:lnTo>
                <a:lnTo>
                  <a:pt x="1771939" y="6858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25800" y="-12899"/>
            <a:ext cx="5207400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79000" y="3730173"/>
            <a:ext cx="2757575" cy="288556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98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0480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0" y="-13916"/>
            <a:ext cx="10972419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1066193" y="2149433"/>
            <a:ext cx="2609600" cy="8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17667" y="3225800"/>
            <a:ext cx="7098800" cy="300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15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FA8A-FBA1-4DD0-9EDC-A9CF79440E45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1537-2BBA-44D3-B4BF-0839F7EB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62" r:id="rId5"/>
    <p:sldLayoutId id="214748365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70" r:id="rId12"/>
    <p:sldLayoutId id="2147483665" r:id="rId13"/>
    <p:sldLayoutId id="2147483656" r:id="rId14"/>
    <p:sldLayoutId id="2147483666" r:id="rId15"/>
    <p:sldLayoutId id="2147483657" r:id="rId16"/>
    <p:sldLayoutId id="2147483667" r:id="rId17"/>
    <p:sldLayoutId id="2147483658" r:id="rId18"/>
    <p:sldLayoutId id="2147483659" r:id="rId19"/>
    <p:sldLayoutId id="2147483660" r:id="rId20"/>
    <p:sldLayoutId id="2147483668" r:id="rId21"/>
    <p:sldLayoutId id="2147483661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386" y="4323270"/>
            <a:ext cx="5139738" cy="157599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ПОДАРИ ПРАЗДНИК НА ГЛАВНОЙ ПЛОЩАДИ!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700" dirty="0" err="1" smtClean="0">
                <a:solidFill>
                  <a:srgbClr val="FF0000"/>
                </a:solidFill>
              </a:rPr>
              <a:t>пгт</a:t>
            </a:r>
            <a:r>
              <a:rPr lang="ru-RU" sz="2700" dirty="0" smtClean="0">
                <a:solidFill>
                  <a:srgbClr val="FF0000"/>
                </a:solidFill>
              </a:rPr>
              <a:t>. </a:t>
            </a:r>
            <a:r>
              <a:rPr lang="ru-RU" sz="2700" dirty="0" err="1" smtClean="0">
                <a:solidFill>
                  <a:srgbClr val="FF0000"/>
                </a:solidFill>
              </a:rPr>
              <a:t>Новоаганск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2" b="85697"/>
          <a:stretch/>
        </p:blipFill>
        <p:spPr>
          <a:xfrm>
            <a:off x="0" y="0"/>
            <a:ext cx="3208713" cy="9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6"/>
          <p:cNvSpPr txBox="1">
            <a:spLocks/>
          </p:cNvSpPr>
          <p:nvPr/>
        </p:nvSpPr>
        <p:spPr>
          <a:xfrm>
            <a:off x="685800" y="1964350"/>
            <a:ext cx="9500937" cy="11597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ИНИЦИАТИВНАЯ ГРУППА</a:t>
            </a:r>
            <a:endParaRPr lang="en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hape 88"/>
          <p:cNvSpPr txBox="1">
            <a:spLocks noGrp="1"/>
          </p:cNvSpPr>
          <p:nvPr>
            <p:ph type="body" idx="1"/>
          </p:nvPr>
        </p:nvSpPr>
        <p:spPr>
          <a:xfrm>
            <a:off x="429128" y="3980246"/>
            <a:ext cx="3870158" cy="16939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ru-RU" dirty="0" smtClean="0"/>
              <a:t>Киселева </a:t>
            </a:r>
          </a:p>
          <a:p>
            <a:pPr lvl="0" algn="ctr">
              <a:buNone/>
            </a:pPr>
            <a:r>
              <a:rPr lang="ru-RU" dirty="0" smtClean="0"/>
              <a:t>Марина Анатольевна</a:t>
            </a:r>
          </a:p>
          <a:p>
            <a:pPr lvl="0" algn="ctr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7" name="Shape 88"/>
          <p:cNvSpPr txBox="1">
            <a:spLocks/>
          </p:cNvSpPr>
          <p:nvPr/>
        </p:nvSpPr>
        <p:spPr>
          <a:xfrm>
            <a:off x="3505200" y="5683314"/>
            <a:ext cx="3360821" cy="169394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dirty="0" err="1" smtClean="0"/>
              <a:t>Шананина</a:t>
            </a:r>
            <a:r>
              <a:rPr lang="ru-RU" dirty="0" smtClean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dirty="0" smtClean="0"/>
              <a:t>Инна Анатольевна </a:t>
            </a:r>
          </a:p>
          <a:p>
            <a:pPr>
              <a:buFont typeface="Arial" panose="020B0604020202020204" pitchFamily="34" charset="0"/>
              <a:buNone/>
            </a:pPr>
            <a:endParaRPr lang="en" dirty="0"/>
          </a:p>
        </p:txBody>
      </p:sp>
      <p:sp>
        <p:nvSpPr>
          <p:cNvPr id="8" name="Shape 88"/>
          <p:cNvSpPr txBox="1">
            <a:spLocks/>
          </p:cNvSpPr>
          <p:nvPr/>
        </p:nvSpPr>
        <p:spPr>
          <a:xfrm>
            <a:off x="5863389" y="3980246"/>
            <a:ext cx="4255169" cy="169394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dirty="0" smtClean="0"/>
              <a:t>Иванова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dirty="0" smtClean="0"/>
              <a:t>Татьяна Владимировна</a:t>
            </a:r>
          </a:p>
          <a:p>
            <a:pPr>
              <a:buFont typeface="Arial" panose="020B0604020202020204" pitchFamily="34" charset="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01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 txBox="1">
            <a:spLocks noGrp="1"/>
          </p:cNvSpPr>
          <p:nvPr>
            <p:ph type="title"/>
          </p:nvPr>
        </p:nvSpPr>
        <p:spPr>
          <a:xfrm>
            <a:off x="596814" y="458440"/>
            <a:ext cx="7591800" cy="140822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ЦЕЛИ И ЗАДАЧИ</a:t>
            </a:r>
            <a:endParaRPr lang="en" dirty="0"/>
          </a:p>
        </p:txBody>
      </p:sp>
      <p:sp>
        <p:nvSpPr>
          <p:cNvPr id="6" name="Shape 139"/>
          <p:cNvSpPr txBox="1">
            <a:spLocks/>
          </p:cNvSpPr>
          <p:nvPr/>
        </p:nvSpPr>
        <p:spPr>
          <a:xfrm>
            <a:off x="491011" y="4424700"/>
            <a:ext cx="2859578" cy="243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ЗАДАЧА №1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Создание </a:t>
            </a:r>
            <a:r>
              <a:rPr lang="ru-RU" sz="1800" dirty="0"/>
              <a:t>современной и безопасной сценической </a:t>
            </a:r>
            <a:r>
              <a:rPr lang="ru-RU" sz="1800" dirty="0" smtClean="0"/>
              <a:t>площадки.</a:t>
            </a:r>
            <a:endParaRPr lang="en" sz="1800" dirty="0"/>
          </a:p>
        </p:txBody>
      </p:sp>
      <p:sp>
        <p:nvSpPr>
          <p:cNvPr id="8" name="Shape 139"/>
          <p:cNvSpPr txBox="1">
            <a:spLocks/>
          </p:cNvSpPr>
          <p:nvPr/>
        </p:nvSpPr>
        <p:spPr>
          <a:xfrm>
            <a:off x="706591" y="2141573"/>
            <a:ext cx="8354282" cy="243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</a:rPr>
              <a:t>ЦЕЛЬ ПРОЕКТА </a:t>
            </a:r>
            <a:r>
              <a:rPr lang="ru-RU" sz="1800" b="1" dirty="0" smtClean="0">
                <a:solidFill>
                  <a:srgbClr val="FF0000"/>
                </a:solidFill>
              </a:rPr>
              <a:t>– </a:t>
            </a:r>
          </a:p>
          <a:p>
            <a:pPr algn="just">
              <a:spcBef>
                <a:spcPts val="0"/>
              </a:spcBef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Замена </a:t>
            </a:r>
            <a:r>
              <a:rPr lang="ru-RU" sz="1800" dirty="0"/>
              <a:t>физически изношенной и морально устаревшей сценической площадки на современный, безопасный и функциональный сценический комплекс для проведения качественных массовых мероприятий, способствующих развитию культурной жизни </a:t>
            </a:r>
            <a:r>
              <a:rPr lang="ru-RU" sz="1800" dirty="0" err="1"/>
              <a:t>Новоаганска</a:t>
            </a:r>
            <a:r>
              <a:rPr lang="ru-RU" sz="1800" dirty="0" smtClean="0"/>
              <a:t>.</a:t>
            </a:r>
          </a:p>
        </p:txBody>
      </p:sp>
      <p:sp>
        <p:nvSpPr>
          <p:cNvPr id="9" name="Shape 139"/>
          <p:cNvSpPr txBox="1">
            <a:spLocks/>
          </p:cNvSpPr>
          <p:nvPr/>
        </p:nvSpPr>
        <p:spPr>
          <a:xfrm>
            <a:off x="3624918" y="4424700"/>
            <a:ext cx="2859578" cy="243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ЗАДАЧА №2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Повышение </a:t>
            </a:r>
            <a:r>
              <a:rPr lang="ru-RU" sz="1800" dirty="0"/>
              <a:t>доступности и функциональности сцены для всех групп </a:t>
            </a:r>
            <a:r>
              <a:rPr lang="ru-RU" sz="1800" dirty="0" smtClean="0"/>
              <a:t>населения.</a:t>
            </a:r>
            <a:endParaRPr lang="en" sz="1800" dirty="0"/>
          </a:p>
        </p:txBody>
      </p:sp>
      <p:sp>
        <p:nvSpPr>
          <p:cNvPr id="10" name="Shape 139"/>
          <p:cNvSpPr txBox="1">
            <a:spLocks/>
          </p:cNvSpPr>
          <p:nvPr/>
        </p:nvSpPr>
        <p:spPr>
          <a:xfrm>
            <a:off x="6758825" y="4424700"/>
            <a:ext cx="2859578" cy="243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ЗАДАЧА №3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Развитие </a:t>
            </a:r>
            <a:r>
              <a:rPr lang="ru-RU" sz="1800" dirty="0"/>
              <a:t>культурной и общественной жизни </a:t>
            </a:r>
            <a:r>
              <a:rPr lang="ru-RU" sz="1800" dirty="0" err="1"/>
              <a:t>пгт</a:t>
            </a:r>
            <a:r>
              <a:rPr lang="ru-RU" sz="1800" dirty="0"/>
              <a:t>. </a:t>
            </a:r>
            <a:r>
              <a:rPr lang="ru-RU" sz="1800" dirty="0" err="1"/>
              <a:t>Новоаганск</a:t>
            </a:r>
            <a:r>
              <a:rPr lang="ru-RU" sz="1800" dirty="0"/>
              <a:t>.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9167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98" y="0"/>
            <a:ext cx="8223323" cy="6858000"/>
          </a:xfrm>
          <a:prstGeom prst="rect">
            <a:avLst/>
          </a:prstGeom>
        </p:spPr>
      </p:pic>
      <p:sp>
        <p:nvSpPr>
          <p:cNvPr id="11" name="Shape 33"/>
          <p:cNvSpPr/>
          <p:nvPr/>
        </p:nvSpPr>
        <p:spPr>
          <a:xfrm>
            <a:off x="20148" y="-27848"/>
            <a:ext cx="7440196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Shape 160"/>
          <p:cNvSpPr txBox="1">
            <a:spLocks/>
          </p:cNvSpPr>
          <p:nvPr/>
        </p:nvSpPr>
        <p:spPr>
          <a:xfrm>
            <a:off x="386425" y="211288"/>
            <a:ext cx="5179356" cy="8259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000" dirty="0" smtClean="0"/>
              <a:t>АКТУАЛЬНОСТЬ</a:t>
            </a:r>
            <a:endParaRPr lang="en" sz="4000" dirty="0"/>
          </a:p>
        </p:txBody>
      </p:sp>
      <p:sp>
        <p:nvSpPr>
          <p:cNvPr id="3" name="Shape 161"/>
          <p:cNvSpPr txBox="1">
            <a:spLocks/>
          </p:cNvSpPr>
          <p:nvPr/>
        </p:nvSpPr>
        <p:spPr>
          <a:xfrm>
            <a:off x="386425" y="1276350"/>
            <a:ext cx="5976276" cy="5495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Существующая </a:t>
            </a:r>
            <a:r>
              <a:rPr lang="ru-RU" sz="1800" dirty="0">
                <a:solidFill>
                  <a:srgbClr val="00B050"/>
                </a:solidFill>
              </a:rPr>
              <a:t>сцена устарела и не соответствует современным требованиям</a:t>
            </a:r>
            <a:r>
              <a:rPr lang="ru-RU" sz="1800" dirty="0" smtClean="0">
                <a:solidFill>
                  <a:srgbClr val="00B050"/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1800" dirty="0" smtClean="0"/>
              <a:t> Отсутствие </a:t>
            </a:r>
            <a:r>
              <a:rPr lang="ru-RU" sz="1800" dirty="0"/>
              <a:t>крыши делает невозможным проведение мероприятий в дождь, снегопад или заморозки, что существенно ограничивает культурную жизнь поселка</a:t>
            </a:r>
            <a:r>
              <a:rPr lang="ru-RU" sz="1800" dirty="0" smtClean="0"/>
              <a:t>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endParaRPr lang="ru-RU" sz="1800" dirty="0"/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1800" dirty="0" smtClean="0"/>
              <a:t> Неудобные </a:t>
            </a:r>
            <a:r>
              <a:rPr lang="ru-RU" sz="1800" dirty="0"/>
              <a:t>и небезопасные лестницы, а также отсутствие противоскользящего покрытия создают угрозу для зрителей и выступающих</a:t>
            </a:r>
            <a:r>
              <a:rPr lang="ru-RU" sz="1800" dirty="0" smtClean="0"/>
              <a:t>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endParaRPr lang="ru-RU" sz="1800" dirty="0"/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1800" dirty="0" smtClean="0"/>
              <a:t> Неприглядный </a:t>
            </a:r>
            <a:r>
              <a:rPr lang="ru-RU" sz="1800" dirty="0"/>
              <a:t>внешний вид портит эстетическое восприятие центральной площади, снижая привлекательность поселка</a:t>
            </a:r>
            <a:r>
              <a:rPr lang="ru-RU" sz="1800" dirty="0" smtClean="0"/>
              <a:t>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- Постоянные затраты на косметический ремонт не решают системных проблем, а лишь временно маскируют износ конструкции.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8096596" y="3478877"/>
            <a:ext cx="257695" cy="407324"/>
          </a:xfrm>
          <a:custGeom>
            <a:avLst/>
            <a:gdLst>
              <a:gd name="connsiteX0" fmla="*/ 112222 w 253539"/>
              <a:gd name="connsiteY0" fmla="*/ 0 h 423949"/>
              <a:gd name="connsiteX1" fmla="*/ 0 w 253539"/>
              <a:gd name="connsiteY1" fmla="*/ 374073 h 423949"/>
              <a:gd name="connsiteX2" fmla="*/ 166255 w 253539"/>
              <a:gd name="connsiteY2" fmla="*/ 423949 h 423949"/>
              <a:gd name="connsiteX3" fmla="*/ 253539 w 253539"/>
              <a:gd name="connsiteY3" fmla="*/ 37408 h 423949"/>
              <a:gd name="connsiteX4" fmla="*/ 112222 w 253539"/>
              <a:gd name="connsiteY4" fmla="*/ 0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9" h="423949">
                <a:moveTo>
                  <a:pt x="112222" y="0"/>
                </a:moveTo>
                <a:lnTo>
                  <a:pt x="0" y="374073"/>
                </a:lnTo>
                <a:lnTo>
                  <a:pt x="166255" y="423949"/>
                </a:lnTo>
                <a:lnTo>
                  <a:pt x="253539" y="37408"/>
                </a:lnTo>
                <a:lnTo>
                  <a:pt x="112222" y="0"/>
                </a:lnTo>
                <a:close/>
              </a:path>
            </a:pathLst>
          </a:custGeom>
          <a:solidFill>
            <a:srgbClr val="E97C5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endCxn id="15" idx="2"/>
          </p:cNvCxnSpPr>
          <p:nvPr/>
        </p:nvCxnSpPr>
        <p:spPr>
          <a:xfrm flipH="1" flipV="1">
            <a:off x="8265576" y="3886201"/>
            <a:ext cx="992724" cy="1447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258300" y="5334000"/>
            <a:ext cx="2685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161"/>
          <p:cNvSpPr txBox="1">
            <a:spLocks/>
          </p:cNvSpPr>
          <p:nvPr/>
        </p:nvSpPr>
        <p:spPr>
          <a:xfrm>
            <a:off x="8982286" y="4886948"/>
            <a:ext cx="3148199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1800" dirty="0"/>
              <a:t>	</a:t>
            </a:r>
            <a:r>
              <a:rPr lang="ru-RU" sz="1800" dirty="0">
                <a:solidFill>
                  <a:schemeClr val="bg1"/>
                </a:solidFill>
              </a:rPr>
              <a:t>М</a:t>
            </a:r>
            <a:r>
              <a:rPr lang="ru-RU" sz="1800" dirty="0" smtClean="0">
                <a:solidFill>
                  <a:schemeClr val="bg1"/>
                </a:solidFill>
              </a:rPr>
              <a:t>есто установки сцены</a:t>
            </a:r>
            <a:endParaRPr lang="en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8"/>
          <p:cNvSpPr txBox="1">
            <a:spLocks noGrp="1"/>
          </p:cNvSpPr>
          <p:nvPr>
            <p:ph type="ctrTitle"/>
          </p:nvPr>
        </p:nvSpPr>
        <p:spPr>
          <a:xfrm>
            <a:off x="387042" y="3354093"/>
            <a:ext cx="5137457" cy="298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F0"/>
                </a:solidFill>
              </a:rPr>
              <a:t>МЕРОПРИЯТИЯ ПРОЕКТА</a:t>
            </a:r>
            <a:endParaRPr lang="en" dirty="0">
              <a:solidFill>
                <a:srgbClr val="00B0F0"/>
              </a:solidFill>
            </a:endParaRPr>
          </a:p>
        </p:txBody>
      </p:sp>
      <p:sp>
        <p:nvSpPr>
          <p:cNvPr id="4" name="Shape 99"/>
          <p:cNvSpPr txBox="1">
            <a:spLocks/>
          </p:cNvSpPr>
          <p:nvPr/>
        </p:nvSpPr>
        <p:spPr>
          <a:xfrm>
            <a:off x="6867526" y="1581150"/>
            <a:ext cx="5172074" cy="4404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1. Демонтаж </a:t>
            </a:r>
            <a:r>
              <a:rPr lang="ru-RU" sz="2000" dirty="0">
                <a:solidFill>
                  <a:schemeClr val="bg1"/>
                </a:solidFill>
              </a:rPr>
              <a:t>старой сцены (апрель </a:t>
            </a:r>
            <a:r>
              <a:rPr lang="ru-RU" sz="2000" dirty="0" smtClean="0">
                <a:solidFill>
                  <a:schemeClr val="bg1"/>
                </a:solidFill>
              </a:rPr>
              <a:t>2027).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Shape 99"/>
          <p:cNvSpPr txBox="1">
            <a:spLocks/>
          </p:cNvSpPr>
          <p:nvPr/>
        </p:nvSpPr>
        <p:spPr>
          <a:xfrm>
            <a:off x="7010400" y="2202365"/>
            <a:ext cx="5181600" cy="13761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2. Поставка </a:t>
            </a:r>
            <a:r>
              <a:rPr lang="ru-RU" sz="2000" dirty="0">
                <a:solidFill>
                  <a:schemeClr val="bg1"/>
                </a:solidFill>
              </a:rPr>
              <a:t>комплекта и </a:t>
            </a:r>
            <a:r>
              <a:rPr lang="ru-RU" sz="2000" dirty="0" smtClean="0">
                <a:solidFill>
                  <a:schemeClr val="bg1"/>
                </a:solidFill>
              </a:rPr>
              <a:t>монтаж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новой </a:t>
            </a:r>
            <a:r>
              <a:rPr lang="ru-RU" sz="2000" dirty="0">
                <a:solidFill>
                  <a:schemeClr val="bg1"/>
                </a:solidFill>
              </a:rPr>
              <a:t>сцены с размерами </a:t>
            </a:r>
            <a:r>
              <a:rPr lang="ru-RU" sz="2000" dirty="0" smtClean="0">
                <a:solidFill>
                  <a:schemeClr val="bg1"/>
                </a:solidFill>
              </a:rPr>
              <a:t>9,6х6,0м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силами </a:t>
            </a:r>
            <a:r>
              <a:rPr lang="ru-RU" sz="2000" dirty="0">
                <a:solidFill>
                  <a:schemeClr val="bg1"/>
                </a:solidFill>
              </a:rPr>
              <a:t>подрядчика (май-июнь </a:t>
            </a:r>
            <a:r>
              <a:rPr lang="ru-RU" sz="2000" dirty="0" smtClean="0">
                <a:solidFill>
                  <a:schemeClr val="bg1"/>
                </a:solidFill>
              </a:rPr>
              <a:t>2027).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3"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Shape 99"/>
          <p:cNvSpPr txBox="1">
            <a:spLocks/>
          </p:cNvSpPr>
          <p:nvPr/>
        </p:nvSpPr>
        <p:spPr>
          <a:xfrm>
            <a:off x="7410450" y="3498504"/>
            <a:ext cx="4381500" cy="52144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AutoNum type="arabicPeriod" startAt="3"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</a:t>
            </a:r>
            <a:r>
              <a:rPr lang="ru-RU" sz="2000" dirty="0">
                <a:solidFill>
                  <a:schemeClr val="bg1"/>
                </a:solidFill>
              </a:rPr>
              <a:t>	Приемка работ (июль </a:t>
            </a:r>
            <a:r>
              <a:rPr lang="ru-RU" sz="2000" dirty="0" smtClean="0">
                <a:solidFill>
                  <a:schemeClr val="bg1"/>
                </a:solidFill>
              </a:rPr>
              <a:t>2027).</a:t>
            </a:r>
            <a:endParaRPr lang="e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9"/>
          <p:cNvSpPr txBox="1">
            <a:spLocks/>
          </p:cNvSpPr>
          <p:nvPr/>
        </p:nvSpPr>
        <p:spPr>
          <a:xfrm>
            <a:off x="609600" y="2110547"/>
            <a:ext cx="7772400" cy="8948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7200" dirty="0" smtClean="0"/>
              <a:t>1 </a:t>
            </a:r>
            <a:r>
              <a:rPr lang="ru-RU" sz="7200" dirty="0" smtClean="0"/>
              <a:t>720 530,00 </a:t>
            </a:r>
            <a:r>
              <a:rPr lang="ru-RU" sz="7200" dirty="0" smtClean="0">
                <a:solidFill>
                  <a:srgbClr val="FF0000"/>
                </a:solidFill>
              </a:rPr>
              <a:t>руб.</a:t>
            </a:r>
            <a:endParaRPr lang="en" sz="7200" dirty="0">
              <a:solidFill>
                <a:srgbClr val="FF0000"/>
              </a:solidFill>
            </a:endParaRPr>
          </a:p>
        </p:txBody>
      </p:sp>
      <p:sp>
        <p:nvSpPr>
          <p:cNvPr id="5" name="Shape 300"/>
          <p:cNvSpPr txBox="1">
            <a:spLocks/>
          </p:cNvSpPr>
          <p:nvPr/>
        </p:nvSpPr>
        <p:spPr>
          <a:xfrm>
            <a:off x="609600" y="1608901"/>
            <a:ext cx="7772400" cy="46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/>
              <a:t>Местный бюджет:</a:t>
            </a:r>
            <a:endParaRPr lang="en" sz="1400" dirty="0"/>
          </a:p>
        </p:txBody>
      </p:sp>
      <p:sp>
        <p:nvSpPr>
          <p:cNvPr id="6" name="Shape 301"/>
          <p:cNvSpPr txBox="1">
            <a:spLocks/>
          </p:cNvSpPr>
          <p:nvPr/>
        </p:nvSpPr>
        <p:spPr>
          <a:xfrm>
            <a:off x="508000" y="4980221"/>
            <a:ext cx="7772400" cy="8948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7200" dirty="0" smtClean="0"/>
              <a:t>4 462 570,00 </a:t>
            </a:r>
            <a:r>
              <a:rPr lang="ru-RU" sz="7200" dirty="0" smtClean="0">
                <a:solidFill>
                  <a:srgbClr val="FF0000"/>
                </a:solidFill>
              </a:rPr>
              <a:t>руб.</a:t>
            </a:r>
            <a:endParaRPr lang="en" sz="7200" dirty="0">
              <a:solidFill>
                <a:srgbClr val="FF0000"/>
              </a:solidFill>
            </a:endParaRPr>
          </a:p>
        </p:txBody>
      </p:sp>
      <p:sp>
        <p:nvSpPr>
          <p:cNvPr id="7" name="Shape 302"/>
          <p:cNvSpPr txBox="1">
            <a:spLocks/>
          </p:cNvSpPr>
          <p:nvPr/>
        </p:nvSpPr>
        <p:spPr>
          <a:xfrm>
            <a:off x="508000" y="4496910"/>
            <a:ext cx="1661994" cy="46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/>
              <a:t>Бюджет ЮГРЫ:</a:t>
            </a:r>
            <a:endParaRPr lang="en" sz="1400" dirty="0"/>
          </a:p>
        </p:txBody>
      </p:sp>
      <p:sp>
        <p:nvSpPr>
          <p:cNvPr id="8" name="Shape 303"/>
          <p:cNvSpPr txBox="1">
            <a:spLocks/>
          </p:cNvSpPr>
          <p:nvPr/>
        </p:nvSpPr>
        <p:spPr>
          <a:xfrm>
            <a:off x="609600" y="3577397"/>
            <a:ext cx="7772400" cy="8948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7200" dirty="0" smtClean="0"/>
              <a:t>192 </a:t>
            </a:r>
            <a:r>
              <a:rPr lang="ru-RU" sz="7200" dirty="0" smtClean="0"/>
              <a:t>000,00 </a:t>
            </a:r>
            <a:r>
              <a:rPr lang="ru-RU" sz="7200" dirty="0" smtClean="0">
                <a:solidFill>
                  <a:srgbClr val="FF0000"/>
                </a:solidFill>
              </a:rPr>
              <a:t>руб.</a:t>
            </a:r>
            <a:endParaRPr lang="en" sz="4800" dirty="0">
              <a:solidFill>
                <a:srgbClr val="FF0000"/>
              </a:solidFill>
            </a:endParaRPr>
          </a:p>
        </p:txBody>
      </p:sp>
      <p:sp>
        <p:nvSpPr>
          <p:cNvPr id="9" name="Shape 304"/>
          <p:cNvSpPr txBox="1">
            <a:spLocks/>
          </p:cNvSpPr>
          <p:nvPr/>
        </p:nvSpPr>
        <p:spPr>
          <a:xfrm>
            <a:off x="609600" y="3114197"/>
            <a:ext cx="3000375" cy="46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/>
              <a:t>Инициативные платежи:</a:t>
            </a:r>
            <a:endParaRPr lang="en" sz="1400" dirty="0"/>
          </a:p>
        </p:txBody>
      </p:sp>
      <p:sp>
        <p:nvSpPr>
          <p:cNvPr id="13" name="Shape 299"/>
          <p:cNvSpPr txBox="1">
            <a:spLocks/>
          </p:cNvSpPr>
          <p:nvPr/>
        </p:nvSpPr>
        <p:spPr>
          <a:xfrm>
            <a:off x="508000" y="594241"/>
            <a:ext cx="9667875" cy="8948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6000" dirty="0" smtClean="0"/>
              <a:t>Стоимость проекта:</a:t>
            </a:r>
            <a:endParaRPr lang="en" sz="6000" dirty="0">
              <a:solidFill>
                <a:srgbClr val="FF4343"/>
              </a:solidFill>
            </a:endParaRPr>
          </a:p>
        </p:txBody>
      </p:sp>
      <p:sp>
        <p:nvSpPr>
          <p:cNvPr id="14" name="Shape 301"/>
          <p:cNvSpPr txBox="1">
            <a:spLocks/>
          </p:cNvSpPr>
          <p:nvPr/>
        </p:nvSpPr>
        <p:spPr>
          <a:xfrm>
            <a:off x="508000" y="5953715"/>
            <a:ext cx="7772400" cy="8948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Итого: </a:t>
            </a:r>
            <a:r>
              <a:rPr lang="ru-RU" b="1" dirty="0" smtClean="0">
                <a:solidFill>
                  <a:srgbClr val="FF0000"/>
                </a:solidFill>
              </a:rPr>
              <a:t>6 375 100,00 </a:t>
            </a:r>
            <a:r>
              <a:rPr lang="ru-RU" b="1" dirty="0" smtClean="0">
                <a:solidFill>
                  <a:srgbClr val="FF0000"/>
                </a:solidFill>
              </a:rPr>
              <a:t>руб.</a:t>
            </a:r>
            <a:endParaRPr lang="e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vraion.ru/upload/resize_cache/iblock/1e6/hao904q00bmfyfk8byjz6zso0lanms6u/1900_1900_1/IMG_0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6054" cy="68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33"/>
          <p:cNvSpPr/>
          <p:nvPr/>
        </p:nvSpPr>
        <p:spPr>
          <a:xfrm flipH="1">
            <a:off x="4751804" y="0"/>
            <a:ext cx="7440196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Shape 160"/>
          <p:cNvSpPr txBox="1">
            <a:spLocks/>
          </p:cNvSpPr>
          <p:nvPr/>
        </p:nvSpPr>
        <p:spPr>
          <a:xfrm>
            <a:off x="6331262" y="563996"/>
            <a:ext cx="5577647" cy="8259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000" dirty="0" smtClean="0"/>
              <a:t>БЛАГОПОЛУЧАТЕЛИ</a:t>
            </a:r>
            <a:endParaRPr lang="en" sz="4000" dirty="0"/>
          </a:p>
        </p:txBody>
      </p:sp>
      <p:sp>
        <p:nvSpPr>
          <p:cNvPr id="3" name="Shape 161"/>
          <p:cNvSpPr txBox="1">
            <a:spLocks/>
          </p:cNvSpPr>
          <p:nvPr/>
        </p:nvSpPr>
        <p:spPr>
          <a:xfrm>
            <a:off x="5932633" y="2138985"/>
            <a:ext cx="5976276" cy="5495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Потенциальный охват – 200 человек.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Прямые</a:t>
            </a:r>
            <a:r>
              <a:rPr lang="ru-RU" sz="2000" dirty="0">
                <a:solidFill>
                  <a:srgbClr val="00B050"/>
                </a:solidFill>
              </a:rPr>
              <a:t>: </a:t>
            </a:r>
            <a:r>
              <a:rPr lang="ru-RU" sz="2000" dirty="0"/>
              <a:t>Творческие коллективы и исполнители, технические специалисты и организаторы мероприятий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B050"/>
                </a:solidFill>
              </a:rPr>
              <a:t>Косвенные: </a:t>
            </a:r>
            <a:r>
              <a:rPr lang="ru-RU" sz="2000" dirty="0"/>
              <a:t>Всё население </a:t>
            </a:r>
            <a:r>
              <a:rPr lang="ru-RU" sz="2000" dirty="0" err="1"/>
              <a:t>пгт</a:t>
            </a:r>
            <a:r>
              <a:rPr lang="ru-RU" sz="2000" dirty="0"/>
              <a:t>. </a:t>
            </a:r>
            <a:r>
              <a:rPr lang="ru-RU" sz="2000" dirty="0" err="1"/>
              <a:t>Новоаганск</a:t>
            </a:r>
            <a:r>
              <a:rPr lang="ru-RU" sz="2000" dirty="0"/>
              <a:t>,  администрация и бюджет муниципального образования, образовательные учреждения, учреждения культуры и спорта.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841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9"/>
          <p:cNvSpPr txBox="1">
            <a:spLocks noGrp="1"/>
          </p:cNvSpPr>
          <p:nvPr>
            <p:ph type="title"/>
          </p:nvPr>
        </p:nvSpPr>
        <p:spPr>
          <a:xfrm>
            <a:off x="823736" y="1499478"/>
            <a:ext cx="8456742" cy="7550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4000" dirty="0" smtClean="0"/>
              <a:t>РЕЗУЛЬТАТЫ И ПЕРСПЕКТИВЫ</a:t>
            </a:r>
            <a:endParaRPr lang="en" sz="4000" dirty="0"/>
          </a:p>
        </p:txBody>
      </p:sp>
      <p:sp>
        <p:nvSpPr>
          <p:cNvPr id="6" name="Shape 110"/>
          <p:cNvSpPr txBox="1">
            <a:spLocks noGrp="1"/>
          </p:cNvSpPr>
          <p:nvPr>
            <p:ph type="body" idx="1"/>
          </p:nvPr>
        </p:nvSpPr>
        <p:spPr>
          <a:xfrm>
            <a:off x="823736" y="2462893"/>
            <a:ext cx="7760706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algn="just"/>
            <a:r>
              <a:rPr lang="ru-RU" dirty="0" smtClean="0"/>
              <a:t>Появление </a:t>
            </a:r>
            <a:r>
              <a:rPr lang="ru-RU" dirty="0"/>
              <a:t>профессиональной, всепогодной площадки для мероприятий</a:t>
            </a:r>
            <a:r>
              <a:rPr lang="ru-RU" dirty="0" smtClean="0"/>
              <a:t>.</a:t>
            </a:r>
          </a:p>
          <a:p>
            <a:pPr marL="457200" lvl="0" algn="just"/>
            <a:endParaRPr lang="ru-RU" dirty="0"/>
          </a:p>
          <a:p>
            <a:pPr marL="457200" lvl="0" algn="just"/>
            <a:r>
              <a:rPr lang="ru-RU" dirty="0"/>
              <a:t>Создание безопасных условий для выступления артистов (ограждения, противоскользящее покрытие</a:t>
            </a:r>
            <a:r>
              <a:rPr lang="ru-RU" dirty="0" smtClean="0"/>
              <a:t>).</a:t>
            </a:r>
          </a:p>
          <a:p>
            <a:pPr marL="457200" lvl="0" algn="just"/>
            <a:endParaRPr lang="ru-RU" dirty="0" smtClean="0"/>
          </a:p>
          <a:p>
            <a:pPr marL="457200" lvl="0" algn="just"/>
            <a:r>
              <a:rPr lang="ru-RU" dirty="0" smtClean="0"/>
              <a:t>Повышение </a:t>
            </a:r>
            <a:r>
              <a:rPr lang="ru-RU" dirty="0"/>
              <a:t>зрелищности и посещаемости мероприятий.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7" name="Shape 111"/>
          <p:cNvGrpSpPr/>
          <p:nvPr/>
        </p:nvGrpSpPr>
        <p:grpSpPr>
          <a:xfrm>
            <a:off x="1041717" y="856344"/>
            <a:ext cx="569985" cy="569898"/>
            <a:chOff x="1923675" y="1633650"/>
            <a:chExt cx="436000" cy="435975"/>
          </a:xfrm>
        </p:grpSpPr>
        <p:sp>
          <p:nvSpPr>
            <p:cNvPr id="8" name="Shape 1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1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84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/>
          <a:stretch/>
        </p:blipFill>
        <p:spPr>
          <a:xfrm>
            <a:off x="2534653" y="-16042"/>
            <a:ext cx="9827400" cy="6874042"/>
          </a:xfrm>
          <a:prstGeom prst="rect">
            <a:avLst/>
          </a:prstGeom>
        </p:spPr>
      </p:pic>
      <p:sp>
        <p:nvSpPr>
          <p:cNvPr id="3" name="Shape 23"/>
          <p:cNvSpPr/>
          <p:nvPr/>
        </p:nvSpPr>
        <p:spPr>
          <a:xfrm>
            <a:off x="209249" y="-9675"/>
            <a:ext cx="4653037" cy="6863647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" name="Shape 24"/>
          <p:cNvSpPr/>
          <p:nvPr/>
        </p:nvSpPr>
        <p:spPr>
          <a:xfrm>
            <a:off x="-19351" y="-9675"/>
            <a:ext cx="4653037" cy="68676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Shape 172"/>
          <p:cNvSpPr txBox="1">
            <a:spLocks/>
          </p:cNvSpPr>
          <p:nvPr/>
        </p:nvSpPr>
        <p:spPr>
          <a:xfrm>
            <a:off x="209249" y="4690497"/>
            <a:ext cx="3986185" cy="20082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00B0F0"/>
                </a:solidFill>
                <a:sym typeface="Karla"/>
              </a:rPr>
              <a:t>ФОТО ДО РЕАЛИЗАЦИИ ПРОЕКТА</a:t>
            </a:r>
            <a:endParaRPr lang="en" sz="2800" dirty="0">
              <a:solidFill>
                <a:srgbClr val="CCCCCC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9656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0"/>
          <a:stretch/>
        </p:blipFill>
        <p:spPr>
          <a:xfrm>
            <a:off x="110839" y="0"/>
            <a:ext cx="12251214" cy="6860339"/>
          </a:xfrm>
          <a:prstGeom prst="rect">
            <a:avLst/>
          </a:prstGeom>
        </p:spPr>
      </p:pic>
      <p:sp>
        <p:nvSpPr>
          <p:cNvPr id="3" name="Shape 23"/>
          <p:cNvSpPr/>
          <p:nvPr/>
        </p:nvSpPr>
        <p:spPr>
          <a:xfrm>
            <a:off x="209249" y="-9675"/>
            <a:ext cx="4653037" cy="6863647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" name="Shape 24"/>
          <p:cNvSpPr/>
          <p:nvPr/>
        </p:nvSpPr>
        <p:spPr>
          <a:xfrm>
            <a:off x="-19351" y="-9675"/>
            <a:ext cx="4653037" cy="68676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Shape 172"/>
          <p:cNvSpPr txBox="1">
            <a:spLocks/>
          </p:cNvSpPr>
          <p:nvPr/>
        </p:nvSpPr>
        <p:spPr>
          <a:xfrm>
            <a:off x="110839" y="4690497"/>
            <a:ext cx="4284698" cy="20082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sym typeface="Karla"/>
              </a:rPr>
              <a:t>ВИЗУАЛИЗАЦИЯ</a:t>
            </a:r>
            <a:endParaRPr lang="en" sz="2800" dirty="0">
              <a:solidFill>
                <a:schemeClr val="accent2">
                  <a:lumMod val="75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982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2">
      <a:majorFont>
        <a:latin typeface="Roboto Bk"/>
        <a:ea typeface=""/>
        <a:cs typeface=""/>
      </a:majorFont>
      <a:minorFont>
        <a:latin typeface="Roboto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Magento</Template>
  <TotalTime>396</TotalTime>
  <Words>308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Karla</vt:lpstr>
      <vt:lpstr>Montserrat</vt:lpstr>
      <vt:lpstr>Roboto Bk</vt:lpstr>
      <vt:lpstr>Roboto Cn</vt:lpstr>
      <vt:lpstr>Office Theme</vt:lpstr>
      <vt:lpstr>ПОДАРИ ПРАЗДНИК НА ГЛАВНОЙ ПЛОЩАДИ! пгт. Новоаганск</vt:lpstr>
      <vt:lpstr>ЦЕЛИ И ЗАДАЧИ</vt:lpstr>
      <vt:lpstr>Презентация PowerPoint</vt:lpstr>
      <vt:lpstr>МЕРОПРИЯТИЯ ПРОЕКТА</vt:lpstr>
      <vt:lpstr>Презентация PowerPoint</vt:lpstr>
      <vt:lpstr>Презентация PowerPoint</vt:lpstr>
      <vt:lpstr>РЕЗУЛЬТАТЫ И ПЕРСПЕКТИВЫ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Slidehood.com</dc:creator>
  <cp:lastModifiedBy>Мишарина Татьяна Александровна</cp:lastModifiedBy>
  <cp:revision>39</cp:revision>
  <dcterms:created xsi:type="dcterms:W3CDTF">2017-08-01T20:21:35Z</dcterms:created>
  <dcterms:modified xsi:type="dcterms:W3CDTF">2026-07-02T10:17:17Z</dcterms:modified>
</cp:coreProperties>
</file>