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png" ContentType="image/png"/>
  <Override PartName="/ppt/media/image7.png" ContentType="image/png"/>
  <Override PartName="/ppt/media/image9.png" ContentType="image/png"/>
  <Override PartName="/ppt/media/image10.png" ContentType="image/png"/>
  <Override PartName="/ppt/media/image14.png" ContentType="image/png"/>
  <Override PartName="/ppt/media/image18.png" ContentType="image/png"/>
  <Override PartName="/ppt/media/image21.pn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66" r:id="rId5"/>
    <p:sldId id="260" r:id="rId6"/>
    <p:sldId id="269" r:id="rId7"/>
    <p:sldId id="264" r:id="rId8"/>
    <p:sldId id="265" r:id="rId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4" autoAdjust="0"/>
  </p:normalViewPr>
  <p:slideViewPr>
    <p:cSldViewPr snapToGrid="0">
      <p:cViewPr varScale="1">
        <p:scale>
          <a:sx n="102" d="100"/>
          <a:sy n="102"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F687B83-5CC4-41BE-90AD-6E0272F837C6}" type="datetimeFigureOut">
              <a:rPr lang="ru-RU" smtClean="0"/>
              <a:t>03.07.2026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256989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687B83-5CC4-41BE-90AD-6E0272F837C6}" type="datetimeFigureOut">
              <a:rPr lang="ru-RU" smtClean="0"/>
              <a:t>03.07.2026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7599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687B83-5CC4-41BE-90AD-6E0272F837C6}" type="datetimeFigureOut">
              <a:rPr lang="ru-RU" smtClean="0"/>
              <a:t>03.07.2026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148648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687B83-5CC4-41BE-90AD-6E0272F837C6}" type="datetimeFigureOut">
              <a:rPr lang="ru-RU" smtClean="0"/>
              <a:t>03.07.2026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129478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F687B83-5CC4-41BE-90AD-6E0272F837C6}" type="datetimeFigureOut">
              <a:rPr lang="ru-RU" smtClean="0"/>
              <a:t>03.07.2026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388088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F687B83-5CC4-41BE-90AD-6E0272F837C6}" type="datetimeFigureOut">
              <a:rPr lang="ru-RU" smtClean="0"/>
              <a:t>03.07.2026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212905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F687B83-5CC4-41BE-90AD-6E0272F837C6}" type="datetimeFigureOut">
              <a:rPr lang="ru-RU" smtClean="0"/>
              <a:t>03.07.2026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389691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F687B83-5CC4-41BE-90AD-6E0272F837C6}" type="datetimeFigureOut">
              <a:rPr lang="ru-RU" smtClean="0"/>
              <a:t>03.07.2026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382639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687B83-5CC4-41BE-90AD-6E0272F837C6}" type="datetimeFigureOut">
              <a:rPr lang="ru-RU" smtClean="0"/>
              <a:t>03.07.2026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335977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F687B83-5CC4-41BE-90AD-6E0272F837C6}" type="datetimeFigureOut">
              <a:rPr lang="ru-RU" smtClean="0"/>
              <a:t>03.07.2026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227536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F687B83-5CC4-41BE-90AD-6E0272F837C6}" type="datetimeFigureOut">
              <a:rPr lang="ru-RU" smtClean="0"/>
              <a:t>03.07.2026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4C038D-C71D-4EF2-AD65-568C8EF3E53A}" type="slidenum">
              <a:rPr lang="ru-RU" smtClean="0"/>
              <a:t>‹#›</a:t>
            </a:fld>
            <a:endParaRPr lang="ru-RU"/>
          </a:p>
        </p:txBody>
      </p:sp>
    </p:spTree>
    <p:extLst>
      <p:ext uri="{BB962C8B-B14F-4D97-AF65-F5344CB8AC3E}">
        <p14:creationId xmlns:p14="http://schemas.microsoft.com/office/powerpoint/2010/main" val="241906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87B83-5CC4-41BE-90AD-6E0272F837C6}" type="datetimeFigureOut">
              <a:rPr lang="ru-RU" smtClean="0"/>
              <a:t>03.07.2026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C038D-C71D-4EF2-AD65-568C8EF3E53A}" type="slidenum">
              <a:rPr lang="ru-RU" smtClean="0"/>
              <a:t>‹#›</a:t>
            </a:fld>
            <a:endParaRPr lang="ru-RU"/>
          </a:p>
        </p:txBody>
      </p:sp>
    </p:spTree>
    <p:extLst>
      <p:ext uri="{BB962C8B-B14F-4D97-AF65-F5344CB8AC3E}">
        <p14:creationId xmlns:p14="http://schemas.microsoft.com/office/powerpoint/2010/main" val="295057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3.gif"/><Relationship Id="rId10"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100000"/>
              </a:srgbClr>
            </a:gs>
            <a:gs pos="97000">
              <a:srgbClr val="FFFFFF">
                <a:lumMod val="100000"/>
              </a:srgbClr>
            </a:gs>
          </a:gsLst>
          <a:lin ang="2700000" scaled="1"/>
          <a:tileRect/>
        </a:gra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44067" t="2508" r="-2601" b="-2508"/>
          <a:stretch/>
        </p:blipFill>
        <p:spPr>
          <a:xfrm>
            <a:off x="0" y="-12611"/>
            <a:ext cx="5501036" cy="7056208"/>
          </a:xfrm>
          <a:prstGeom prst="rect">
            <a:avLst/>
          </a:prstGeom>
        </p:spPr>
      </p:pic>
      <p:pic>
        <p:nvPicPr>
          <p:cNvPr id="3" name="Рисунок 3"/>
          <p:cNvPicPr>
            <a:picLocks noChangeAspect="1"/>
          </p:cNvPicPr>
          <p:nvPr/>
        </p:nvPicPr>
        <p:blipFill>
          <a:blip r:embed="rId3" cstate="print">
            <a:extLst>
              <a:ext uri="{42B02C2B-5B76-60BF-5872-B08F076EE5A7}">
                <a14:useLocalDpi xmlns:a14="http://schemas.microsoft.com/office/drawing/2010/main" xmlns:p14="http://schemas.microsoft.com/office/powerpoint/2010/main" xmlns="" val="0"/>
              </a:ext>
            </a:extLst>
          </a:blip>
          <a:srcRect r="104"/>
          <a:stretch>
            <a:fillRect/>
          </a:stretch>
        </p:blipFill>
        <p:spPr>
          <a:xfrm>
            <a:off x="688063" y="-12612"/>
            <a:ext cx="11503937" cy="6870612"/>
          </a:xfrm>
          <a:prstGeom prst="rect">
            <a:avLst/>
          </a:prstGeom>
        </p:spPr>
      </p:pic>
      <p:sp>
        <p:nvSpPr>
          <p:cNvPr id="4" name="Прямоугольник 4"/>
          <p:cNvSpPr/>
          <p:nvPr/>
        </p:nvSpPr>
        <p:spPr>
          <a:xfrm>
            <a:off x="5368705" y="1894445"/>
            <a:ext cx="6758600" cy="2426321"/>
          </a:xfrm>
          <a:prstGeom prst="rect">
            <a:avLst/>
          </a:prstGeom>
          <a:noFill/>
          <a:ln w="0"/>
        </p:spPr>
        <p:txBody>
          <a:bodyPr rtlCol="0" anchor="ctr"/>
          <a:lstStyle/>
          <a:p>
            <a:pPr algn="ctr"/>
            <a:r>
              <a:rPr lang="ru-RU" sz="5049" b="0" dirty="0">
                <a:solidFill>
                  <a:srgbClr val="FFFFFF">
                    <a:lumMod val="100000"/>
                    <a:alpha val="100000"/>
                  </a:srgbClr>
                </a:solidFill>
                <a:latin typeface="Montserrat" panose="020B0A04020102020204" pitchFamily="34" charset="0"/>
              </a:rPr>
              <a:t>
Нептун: </a:t>
            </a:r>
          </a:p>
          <a:p>
            <a:pPr algn="ctr"/>
            <a:r>
              <a:rPr lang="ru-RU" sz="5049" b="0" dirty="0">
                <a:solidFill>
                  <a:srgbClr val="FFFFFF">
                    <a:lumMod val="100000"/>
                    <a:alpha val="100000"/>
                  </a:srgbClr>
                </a:solidFill>
                <a:latin typeface="Montserrat" panose="020B0A04020102020204" pitchFamily="34" charset="0"/>
              </a:rPr>
              <a:t>Новая эра спорта</a:t>
            </a:r>
            <a:endParaRPr lang="ru-RU" sz="5049" b="0" dirty="0">
              <a:solidFill>
                <a:srgbClr val="FFFFFF">
                  <a:lumMod val="100000"/>
                </a:srgbClr>
              </a:solidFill>
              <a:latin typeface="Montserrat" panose="020B0A04020102020204" pitchFamily="34"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2518" y="137405"/>
            <a:ext cx="587595" cy="722675"/>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23236" t="22706" r="24880" b="24357"/>
          <a:stretch/>
        </p:blipFill>
        <p:spPr>
          <a:xfrm>
            <a:off x="10574741" y="137405"/>
            <a:ext cx="657654" cy="659299"/>
          </a:xfrm>
          <a:prstGeom prst="rect">
            <a:avLst/>
          </a:prstGeom>
        </p:spPr>
      </p:pic>
      <p:sp>
        <p:nvSpPr>
          <p:cNvPr id="11" name="Прямоугольник 4">
            <a:extLst>
              <a:ext uri="{FF2B5EF4-FFF2-40B4-BE49-F238E27FC236}">
                <a16:creationId xmlns:a16="http://schemas.microsoft.com/office/drawing/2014/main" id="{49FC4E01-1D37-406A-8582-9EA9877C0491}"/>
              </a:ext>
            </a:extLst>
          </p:cNvPr>
          <p:cNvSpPr/>
          <p:nvPr/>
        </p:nvSpPr>
        <p:spPr>
          <a:xfrm>
            <a:off x="70553" y="5648254"/>
            <a:ext cx="1893023" cy="930229"/>
          </a:xfrm>
          <a:prstGeom prst="rect">
            <a:avLst/>
          </a:prstGeom>
          <a:noFill/>
          <a:ln w="0"/>
        </p:spPr>
        <p:txBody>
          <a:bodyPr rtlCol="0" anchor="ctr"/>
          <a:lstStyle/>
          <a:p>
            <a:pPr algn="ctr"/>
            <a:r>
              <a:rPr lang="ru-RU" sz="5049" b="0" dirty="0">
                <a:solidFill>
                  <a:srgbClr val="FFFFFF">
                    <a:lumMod val="100000"/>
                    <a:alpha val="100000"/>
                  </a:srgbClr>
                </a:solidFill>
                <a:latin typeface="Montserrat" panose="020B0A04020102020204" pitchFamily="34" charset="0"/>
              </a:rPr>
              <a:t>
</a:t>
            </a:r>
            <a:r>
              <a:rPr lang="ru-RU" sz="3600" b="0" dirty="0">
                <a:solidFill>
                  <a:srgbClr val="FFFFFF">
                    <a:lumMod val="100000"/>
                    <a:alpha val="100000"/>
                  </a:srgbClr>
                </a:solidFill>
                <a:latin typeface="Montserrat" panose="020B0A04020102020204" pitchFamily="34" charset="0"/>
              </a:rPr>
              <a:t>слайд 1</a:t>
            </a:r>
            <a:endParaRPr lang="ru-RU" sz="5049" b="0" dirty="0">
              <a:solidFill>
                <a:srgbClr val="FFFFFF">
                  <a:lumMod val="100000"/>
                </a:srgbClr>
              </a:solidFill>
              <a:latin typeface="Montserrat" panose="020B0A04020102020204" pitchFamily="34" charset="0"/>
            </a:endParaRPr>
          </a:p>
        </p:txBody>
      </p:sp>
    </p:spTree>
    <p:extLst>
      <p:ext uri="{BB962C8B-B14F-4D97-AF65-F5344CB8AC3E}">
        <p14:creationId xmlns:p14="http://schemas.microsoft.com/office/powerpoint/2010/main" val="358242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100000"/>
              </a:srgbClr>
            </a:gs>
            <a:gs pos="97000">
              <a:srgbClr val="FFFFFF">
                <a:lumMod val="100000"/>
              </a:srgbClr>
            </a:gs>
          </a:gsLst>
          <a:lin ang="2700000" scaled="1"/>
          <a:tileRect/>
        </a:gradFill>
        <a:effectLst/>
      </p:bgPr>
    </p:bg>
    <p:spTree>
      <p:nvGrpSpPr>
        <p:cNvPr id="1" name=""/>
        <p:cNvGrpSpPr/>
        <p:nvPr/>
      </p:nvGrpSpPr>
      <p:grpSpPr>
        <a:xfrm>
          <a:off x="0" y="0"/>
          <a:ext cx="0" cy="0"/>
          <a:chOff x="0" y="0"/>
          <a:chExt cx="0" cy="0"/>
        </a:xfrm>
      </p:grpSpPr>
      <p:pic>
        <p:nvPicPr>
          <p:cNvPr id="2" name="Рисунок 2"/>
          <p:cNvPicPr>
            <a:picLocks noChangeAspect="1"/>
          </p:cNvPicPr>
          <p:nvPr/>
        </p:nvPicPr>
        <p:blipFill>
          <a:blip r:embed="rId2" cstate="print">
            <a:extLst>
              <a:ext uri="{AEBB579C-DE32-0936-8B84-8266BC0C2227}">
                <a14:useLocalDpi xmlns="" xmlns:p14="http://schemas.microsoft.com/office/powerpoint/2010/main" xmlns:a14="http://schemas.microsoft.com/office/drawing/2010/main" val="0"/>
              </a:ext>
            </a:extLst>
          </a:blip>
          <a:srcRect b="5938"/>
          <a:stretch>
            <a:fillRect/>
          </a:stretch>
        </p:blipFill>
        <p:spPr>
          <a:xfrm>
            <a:off x="0" y="-12700"/>
            <a:ext cx="4064000" cy="6870700"/>
          </a:xfrm>
          <a:prstGeom prst="rect">
            <a:avLst/>
          </a:prstGeom>
        </p:spPr>
      </p:pic>
      <p:sp>
        <p:nvSpPr>
          <p:cNvPr id="3" name="Прямоугольник 3"/>
          <p:cNvSpPr/>
          <p:nvPr/>
        </p:nvSpPr>
        <p:spPr>
          <a:xfrm>
            <a:off x="4064000" y="-52128"/>
            <a:ext cx="10172700" cy="393700"/>
          </a:xfrm>
          <a:prstGeom prst="rect">
            <a:avLst/>
          </a:prstGeom>
          <a:noFill/>
          <a:ln w="0"/>
        </p:spPr>
        <p:txBody>
          <a:bodyPr rtlCol="0" anchor="ctr"/>
          <a:lstStyle/>
          <a:p>
            <a:pPr algn="l"/>
            <a:r>
              <a:rPr lang="ru-RU" sz="3333" dirty="0">
                <a:solidFill>
                  <a:srgbClr val="3C9DFF">
                    <a:lumMod val="100000"/>
                    <a:alpha val="100000"/>
                  </a:srgbClr>
                </a:solidFill>
                <a:latin typeface="Montserrat" panose="020B0A04020102020204" pitchFamily="34" charset="0"/>
              </a:rPr>
              <a:t>Описание проблемы</a:t>
            </a:r>
            <a:endParaRPr lang="ru-RU" sz="3333" b="0" dirty="0">
              <a:solidFill>
                <a:schemeClr val="accent1">
                  <a:lumMod val="100000"/>
                </a:schemeClr>
              </a:solidFill>
              <a:latin typeface="Montserrat" panose="020B0A04020102020204" pitchFamily="34" charset="0"/>
            </a:endParaRPr>
          </a:p>
        </p:txBody>
      </p:sp>
      <p:sp>
        <p:nvSpPr>
          <p:cNvPr id="10" name="Прямоугольник 10"/>
          <p:cNvSpPr/>
          <p:nvPr/>
        </p:nvSpPr>
        <p:spPr>
          <a:xfrm>
            <a:off x="4184650" y="881661"/>
            <a:ext cx="7637236" cy="3485066"/>
          </a:xfrm>
          <a:prstGeom prst="rect">
            <a:avLst/>
          </a:prstGeom>
          <a:noFill/>
          <a:ln w="0"/>
        </p:spPr>
        <p:txBody>
          <a:bodyPr rtlCol="0" anchor="ctr"/>
          <a:lstStyle/>
          <a:p>
            <a:pPr algn="just"/>
            <a:r>
              <a:rPr lang="ru-RU" sz="2000" dirty="0">
                <a:solidFill>
                  <a:srgbClr val="000000">
                    <a:lumMod val="100000"/>
                    <a:alpha val="100000"/>
                  </a:srgbClr>
                </a:solidFill>
                <a:latin typeface="Montserrat" panose="020B0A04020102020204" pitchFamily="34" charset="0"/>
              </a:rPr>
              <a:t>В настоящее время брусовый пол в спортивном зале находится в критическом состоянии и требует полной замены. За 25 лет эксплуатации покрытие подверглось значительному износу, что негативно влияет на безопасность и качество проведения тренировочного процесса. </a:t>
            </a:r>
          </a:p>
          <a:p>
            <a:pPr algn="just"/>
            <a:r>
              <a:rPr lang="ru-RU" sz="2000" dirty="0">
                <a:solidFill>
                  <a:srgbClr val="000000">
                    <a:lumMod val="100000"/>
                    <a:alpha val="100000"/>
                  </a:srgbClr>
                </a:solidFill>
                <a:latin typeface="Montserrat" panose="020B0A04020102020204" pitchFamily="34" charset="0"/>
              </a:rPr>
              <a:t>Согласно требованиям СанПиН 2.4.3648‑20 и стандартам Роспотребнадзора, полы в спортивных залах должны быть ровными, упругими, без щелей и дефектов, иметь нескользкую поверхность (коэффициент трения 0,5–0,7) и обладать амортизирующими свойствами для снижения нагрузки на суставы спортсменов. Существующее покрытие данным требованиям в полной мере не соответствует.</a:t>
            </a:r>
          </a:p>
        </p:txBody>
      </p:sp>
      <p:sp>
        <p:nvSpPr>
          <p:cNvPr id="11" name="Прямоугольник 10"/>
          <p:cNvSpPr/>
          <p:nvPr/>
        </p:nvSpPr>
        <p:spPr>
          <a:xfrm>
            <a:off x="-120650" y="6113589"/>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2</a:t>
            </a:r>
            <a:endParaRPr lang="ru-RU" sz="3600" b="0" dirty="0">
              <a:solidFill>
                <a:srgbClr val="FFFFFF">
                  <a:lumMod val="100000"/>
                </a:srgbClr>
              </a:solidFill>
              <a:latin typeface="Montserrat" panose="020B0A04020102020204" pitchFamily="34" charset="0"/>
            </a:endParaRPr>
          </a:p>
        </p:txBody>
      </p:sp>
      <p:pic>
        <p:nvPicPr>
          <p:cNvPr id="12" name="Рисунок 11"/>
          <p:cNvPicPr>
            <a:picLocks noChangeAspect="1"/>
          </p:cNvPicPr>
          <p:nvPr/>
        </p:nvPicPr>
        <p:blipFill>
          <a:blip r:embed="rId3"/>
          <a:stretch>
            <a:fillRect/>
          </a:stretch>
        </p:blipFill>
        <p:spPr>
          <a:xfrm>
            <a:off x="2098675" y="223237"/>
            <a:ext cx="658425" cy="658425"/>
          </a:xfrm>
          <a:prstGeom prst="rect">
            <a:avLst/>
          </a:prstGeom>
        </p:spPr>
      </p:pic>
      <p:pic>
        <p:nvPicPr>
          <p:cNvPr id="13" name="Рисунок 12"/>
          <p:cNvPicPr>
            <a:picLocks noChangeAspect="1"/>
          </p:cNvPicPr>
          <p:nvPr/>
        </p:nvPicPr>
        <p:blipFill>
          <a:blip r:embed="rId4"/>
          <a:stretch>
            <a:fillRect/>
          </a:stretch>
        </p:blipFill>
        <p:spPr>
          <a:xfrm>
            <a:off x="2977039" y="223237"/>
            <a:ext cx="585267" cy="71939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441" y="4906816"/>
            <a:ext cx="2597016" cy="1947762"/>
          </a:xfrm>
          <a:prstGeom prst="rect">
            <a:avLst/>
          </a:prstGeom>
        </p:spPr>
      </p:pic>
      <p:pic>
        <p:nvPicPr>
          <p:cNvPr id="5" name="Рисунок 4">
            <a:extLst>
              <a:ext uri="{FF2B5EF4-FFF2-40B4-BE49-F238E27FC236}">
                <a16:creationId xmlns:a16="http://schemas.microsoft.com/office/drawing/2014/main" id="{94605392-BDCA-4EA3-9D92-9FAA72D03266}"/>
              </a:ext>
            </a:extLst>
          </p:cNvPr>
          <p:cNvPicPr>
            <a:picLocks noChangeAspect="1"/>
          </p:cNvPicPr>
          <p:nvPr/>
        </p:nvPicPr>
        <p:blipFill>
          <a:blip r:embed="rId6"/>
          <a:stretch>
            <a:fillRect/>
          </a:stretch>
        </p:blipFill>
        <p:spPr>
          <a:xfrm>
            <a:off x="4184650" y="4906816"/>
            <a:ext cx="2600078" cy="1947762"/>
          </a:xfrm>
          <a:prstGeom prst="rect">
            <a:avLst/>
          </a:prstGeom>
        </p:spPr>
      </p:pic>
      <p:pic>
        <p:nvPicPr>
          <p:cNvPr id="7" name="Рисунок 6">
            <a:extLst>
              <a:ext uri="{FF2B5EF4-FFF2-40B4-BE49-F238E27FC236}">
                <a16:creationId xmlns:a16="http://schemas.microsoft.com/office/drawing/2014/main" id="{27483640-42EE-450A-B0C2-68D050C804D7}"/>
              </a:ext>
            </a:extLst>
          </p:cNvPr>
          <p:cNvPicPr>
            <a:picLocks noChangeAspect="1"/>
          </p:cNvPicPr>
          <p:nvPr/>
        </p:nvPicPr>
        <p:blipFill>
          <a:blip r:embed="rId7"/>
          <a:stretch>
            <a:fillRect/>
          </a:stretch>
        </p:blipFill>
        <p:spPr>
          <a:xfrm>
            <a:off x="9463171" y="4906815"/>
            <a:ext cx="2600078" cy="1951185"/>
          </a:xfrm>
          <a:prstGeom prst="rect">
            <a:avLst/>
          </a:prstGeom>
        </p:spPr>
      </p:pic>
    </p:spTree>
    <p:extLst>
      <p:ext uri="{BB962C8B-B14F-4D97-AF65-F5344CB8AC3E}">
        <p14:creationId xmlns:p14="http://schemas.microsoft.com/office/powerpoint/2010/main" val="47717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100000"/>
              </a:srgbClr>
            </a:gs>
            <a:gs pos="97000">
              <a:srgbClr val="FFFFFF">
                <a:lumMod val="100000"/>
              </a:srgbClr>
            </a:gs>
          </a:gsLst>
          <a:lin ang="2700000" scaled="1"/>
          <a:tileRect/>
        </a:gradFill>
        <a:effectLst/>
      </p:bgPr>
    </p:bg>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215" y="0"/>
            <a:ext cx="9560733" cy="6858000"/>
          </a:xfrm>
          <a:prstGeom prst="rect">
            <a:avLst/>
          </a:prstGeom>
        </p:spPr>
      </p:pic>
      <p:pic>
        <p:nvPicPr>
          <p:cNvPr id="3" name="Рисунок 3"/>
          <p:cNvPicPr>
            <a:picLocks noChangeAspect="1"/>
          </p:cNvPicPr>
          <p:nvPr/>
        </p:nvPicPr>
        <p:blipFill>
          <a:blip r:embed="rId3" cstate="print">
            <a:extLst>
              <a:ext uri="{8DD9E141-A7AC-CE57-B32A-E5B353284529}">
                <a14:useLocalDpi xmlns:a14="http://schemas.microsoft.com/office/drawing/2010/main" xmlns:p14="http://schemas.microsoft.com/office/powerpoint/2010/main" xmlns="" val="0"/>
              </a:ext>
            </a:extLst>
          </a:blip>
          <a:srcRect/>
          <a:stretch>
            <a:fillRect/>
          </a:stretch>
        </p:blipFill>
        <p:spPr>
          <a:xfrm>
            <a:off x="-12700" y="0"/>
            <a:ext cx="12204700" cy="6858000"/>
          </a:xfrm>
          <a:prstGeom prst="rect">
            <a:avLst/>
          </a:prstGeom>
        </p:spPr>
      </p:pic>
      <p:sp>
        <p:nvSpPr>
          <p:cNvPr id="4" name="Прямоугольник 4"/>
          <p:cNvSpPr/>
          <p:nvPr/>
        </p:nvSpPr>
        <p:spPr>
          <a:xfrm>
            <a:off x="2387600" y="1206500"/>
            <a:ext cx="10953750" cy="730250"/>
          </a:xfrm>
          <a:prstGeom prst="rect">
            <a:avLst/>
          </a:prstGeom>
          <a:noFill/>
          <a:ln w="0"/>
        </p:spPr>
        <p:txBody>
          <a:bodyPr rtlCol="0" anchor="ctr"/>
          <a:lstStyle/>
          <a:p>
            <a:pPr algn="l"/>
            <a:r>
              <a:rPr lang="ru-RU" sz="4705" b="0" dirty="0">
                <a:solidFill>
                  <a:srgbClr val="FFFFFF">
                    <a:lumMod val="100000"/>
                    <a:alpha val="100000"/>
                  </a:srgbClr>
                </a:solidFill>
                <a:latin typeface="Montserrat" panose="020B0A04020102020204" pitchFamily="34" charset="0"/>
              </a:rPr>
              <a:t>Обращение</a:t>
            </a:r>
            <a:endParaRPr lang="ru-RU" sz="4705" b="0" dirty="0">
              <a:solidFill>
                <a:srgbClr val="FFFFFF">
                  <a:lumMod val="100000"/>
                </a:srgbClr>
              </a:solidFill>
              <a:latin typeface="Montserrat" panose="020B0A04020102020204" pitchFamily="34" charset="0"/>
            </a:endParaRPr>
          </a:p>
        </p:txBody>
      </p:sp>
      <p:sp>
        <p:nvSpPr>
          <p:cNvPr id="5" name="Прямоугольник 5"/>
          <p:cNvSpPr/>
          <p:nvPr/>
        </p:nvSpPr>
        <p:spPr>
          <a:xfrm>
            <a:off x="1055273" y="2033367"/>
            <a:ext cx="4629150" cy="1478677"/>
          </a:xfrm>
          <a:prstGeom prst="rect">
            <a:avLst/>
          </a:prstGeom>
          <a:noFill/>
          <a:ln w="0"/>
        </p:spPr>
        <p:txBody>
          <a:bodyPr rtlCol="0" anchor="ctr"/>
          <a:lstStyle/>
          <a:p>
            <a:pPr algn="l"/>
            <a:r>
              <a:rPr lang="ru-RU" sz="2450" b="0" dirty="0">
                <a:solidFill>
                  <a:srgbClr val="FFFFFF">
                    <a:lumMod val="100000"/>
                    <a:alpha val="100000"/>
                  </a:srgbClr>
                </a:solidFill>
                <a:latin typeface="Montserrat" panose="020B0A04020102020204" pitchFamily="34" charset="0"/>
              </a:rPr>
              <a:t>обращение первичного отделения РДДМ "Движение первых"</a:t>
            </a:r>
            <a:endParaRPr lang="ru-RU" sz="2450" b="0" dirty="0">
              <a:solidFill>
                <a:srgbClr val="FFFFFF">
                  <a:lumMod val="100000"/>
                </a:srgbClr>
              </a:solidFill>
              <a:latin typeface="Montserrat" panose="020B0A04020102020204" pitchFamily="34" charset="0"/>
            </a:endParaRPr>
          </a:p>
        </p:txBody>
      </p:sp>
      <p:sp>
        <p:nvSpPr>
          <p:cNvPr id="7" name="Прямоугольник 7"/>
          <p:cNvSpPr/>
          <p:nvPr/>
        </p:nvSpPr>
        <p:spPr>
          <a:xfrm>
            <a:off x="1111250" y="2298700"/>
            <a:ext cx="4686300" cy="762000"/>
          </a:xfrm>
          <a:prstGeom prst="rect">
            <a:avLst/>
          </a:prstGeom>
          <a:noFill/>
          <a:ln w="0"/>
        </p:spPr>
        <p:txBody>
          <a:bodyPr rtlCol="0" anchor="ctr"/>
          <a:lstStyle/>
          <a:p>
            <a:pPr algn="l"/>
            <a:endParaRPr lang="ru-RU" sz="2450" b="0" dirty="0">
              <a:solidFill>
                <a:srgbClr val="FFFFFF">
                  <a:lumMod val="100000"/>
                </a:srgbClr>
              </a:solidFill>
              <a:latin typeface="Montserrat" panose="020B0A04020102020204" pitchFamily="34" charset="0"/>
            </a:endParaRPr>
          </a:p>
        </p:txBody>
      </p:sp>
      <p:sp>
        <p:nvSpPr>
          <p:cNvPr id="8" name="ellipse 8"/>
          <p:cNvSpPr/>
          <p:nvPr/>
        </p:nvSpPr>
        <p:spPr>
          <a:xfrm>
            <a:off x="692150" y="1771650"/>
            <a:ext cx="190500" cy="190500"/>
          </a:xfrm>
          <a:prstGeom prst="ellipse">
            <a:avLst/>
          </a:prstGeom>
          <a:solidFill>
            <a:srgbClr val="FFFFFF">
              <a:lumMod val="100000"/>
              <a:lumOff val="0"/>
              <a:alpha val="100000"/>
            </a:srgbClr>
          </a:solidFill>
          <a:ln w="0"/>
        </p:spPr>
      </p:sp>
      <p:sp>
        <p:nvSpPr>
          <p:cNvPr id="9" name="ellipse 9"/>
          <p:cNvSpPr/>
          <p:nvPr/>
        </p:nvSpPr>
        <p:spPr>
          <a:xfrm>
            <a:off x="692150" y="3429000"/>
            <a:ext cx="190500" cy="190500"/>
          </a:xfrm>
          <a:prstGeom prst="ellipse">
            <a:avLst/>
          </a:prstGeom>
          <a:solidFill>
            <a:srgbClr val="FFFFFF">
              <a:lumMod val="100000"/>
              <a:lumOff val="0"/>
              <a:alpha val="100000"/>
            </a:srgbClr>
          </a:solidFill>
          <a:ln w="0"/>
        </p:spPr>
      </p:sp>
      <p:sp>
        <p:nvSpPr>
          <p:cNvPr id="10" name="line 10"/>
          <p:cNvSpPr/>
          <p:nvPr/>
        </p:nvSpPr>
        <p:spPr>
          <a:xfrm rot="5340000">
            <a:off x="-322033" y="2646232"/>
            <a:ext cx="2210314" cy="29527"/>
          </a:xfrm>
          <a:prstGeom prst="line">
            <a:avLst/>
          </a:prstGeom>
          <a:solidFill>
            <a:srgbClr val="FFFFFF">
              <a:lumMod val="100000"/>
              <a:lumOff val="0"/>
              <a:alpha val="100000"/>
            </a:srgbClr>
          </a:solidFill>
          <a:ln w="9525">
            <a:solidFill>
              <a:schemeClr val="accent1">
                <a:lumMod val="100000"/>
                <a:alpha val="100000"/>
              </a:schemeClr>
            </a:solidFill>
            <a:miter lim="800000"/>
          </a:ln>
        </p:spPr>
      </p:sp>
      <p:sp>
        <p:nvSpPr>
          <p:cNvPr id="11" name="Прямоугольник 10"/>
          <p:cNvSpPr/>
          <p:nvPr/>
        </p:nvSpPr>
        <p:spPr>
          <a:xfrm>
            <a:off x="-130868" y="6072986"/>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3</a:t>
            </a:r>
            <a:endParaRPr lang="ru-RU" sz="3600" b="0" dirty="0">
              <a:solidFill>
                <a:srgbClr val="FFFFFF">
                  <a:lumMod val="100000"/>
                </a:srgbClr>
              </a:solidFill>
              <a:latin typeface="Montserrat" panose="020B0A04020102020204" pitchFamily="34" charset="0"/>
            </a:endParaRPr>
          </a:p>
        </p:txBody>
      </p:sp>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23236" t="22706" r="24880" b="24357"/>
          <a:stretch/>
        </p:blipFill>
        <p:spPr>
          <a:xfrm>
            <a:off x="3454400" y="160402"/>
            <a:ext cx="657654" cy="659299"/>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2729" y="201250"/>
            <a:ext cx="587595" cy="722675"/>
          </a:xfrm>
          <a:prstGeom prst="rect">
            <a:avLst/>
          </a:prstGeom>
        </p:spPr>
      </p:pic>
    </p:spTree>
    <p:extLst>
      <p:ext uri="{BB962C8B-B14F-4D97-AF65-F5344CB8AC3E}">
        <p14:creationId xmlns:p14="http://schemas.microsoft.com/office/powerpoint/2010/main" val="358242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100000"/>
              </a:srgbClr>
            </a:gs>
            <a:gs pos="97000">
              <a:srgbClr val="FFFFFF">
                <a:lumMod val="100000"/>
              </a:srgbClr>
            </a:gs>
          </a:gsLst>
          <a:lin ang="2700000" scaled="1"/>
          <a:tileRect/>
        </a:gradFill>
        <a:effectLst/>
      </p:bgPr>
    </p:bg>
    <p:spTree>
      <p:nvGrpSpPr>
        <p:cNvPr id="1" name=""/>
        <p:cNvGrpSpPr/>
        <p:nvPr/>
      </p:nvGrpSpPr>
      <p:grpSpPr>
        <a:xfrm>
          <a:off x="0" y="0"/>
          <a:ext cx="0" cy="0"/>
          <a:chOff x="0" y="0"/>
          <a:chExt cx="0" cy="0"/>
        </a:xfrm>
      </p:grpSpPr>
      <p:pic>
        <p:nvPicPr>
          <p:cNvPr id="2" name="Рисунок 2"/>
          <p:cNvPicPr>
            <a:picLocks noChangeAspect="1"/>
          </p:cNvPicPr>
          <p:nvPr/>
        </p:nvPicPr>
        <p:blipFill>
          <a:blip r:embed="rId2" cstate="print">
            <a:extLst>
              <a:ext uri="{AEBB579C-DE32-0936-8B84-8266BC0C2227}">
                <a14:useLocalDpi xmlns:a14="http://schemas.microsoft.com/office/drawing/2010/main" xmlns:p14="http://schemas.microsoft.com/office/powerpoint/2010/main" xmlns="" val="0"/>
              </a:ext>
            </a:extLst>
          </a:blip>
          <a:srcRect b="5938"/>
          <a:stretch>
            <a:fillRect/>
          </a:stretch>
        </p:blipFill>
        <p:spPr>
          <a:xfrm>
            <a:off x="0" y="0"/>
            <a:ext cx="4064000" cy="6858000"/>
          </a:xfrm>
          <a:prstGeom prst="rect">
            <a:avLst/>
          </a:prstGeom>
        </p:spPr>
      </p:pic>
      <p:sp>
        <p:nvSpPr>
          <p:cNvPr id="3" name="Прямоугольник 3"/>
          <p:cNvSpPr/>
          <p:nvPr/>
        </p:nvSpPr>
        <p:spPr>
          <a:xfrm>
            <a:off x="4184650" y="355600"/>
            <a:ext cx="10172700" cy="393700"/>
          </a:xfrm>
          <a:prstGeom prst="rect">
            <a:avLst/>
          </a:prstGeom>
          <a:noFill/>
          <a:ln w="0"/>
        </p:spPr>
        <p:txBody>
          <a:bodyPr rtlCol="0" anchor="ctr"/>
          <a:lstStyle/>
          <a:p>
            <a:pPr algn="l"/>
            <a:r>
              <a:rPr lang="ru-RU" sz="3333" b="0" dirty="0">
                <a:solidFill>
                  <a:srgbClr val="3C9DFF">
                    <a:lumMod val="100000"/>
                    <a:alpha val="100000"/>
                  </a:srgbClr>
                </a:solidFill>
                <a:latin typeface="Montserrat" panose="020B0A04020102020204" pitchFamily="34" charset="0"/>
              </a:rPr>
              <a:t>Инициативное бюджетирование</a:t>
            </a:r>
            <a:endParaRPr lang="ru-RU" sz="3333" b="0" dirty="0">
              <a:solidFill>
                <a:schemeClr val="accent1">
                  <a:lumMod val="100000"/>
                </a:schemeClr>
              </a:solidFill>
              <a:latin typeface="Montserrat" panose="020B0A04020102020204" pitchFamily="34" charset="0"/>
            </a:endParaRPr>
          </a:p>
        </p:txBody>
      </p:sp>
      <p:sp>
        <p:nvSpPr>
          <p:cNvPr id="10" name="Прямоугольник 10"/>
          <p:cNvSpPr/>
          <p:nvPr/>
        </p:nvSpPr>
        <p:spPr>
          <a:xfrm>
            <a:off x="4699000" y="1035050"/>
            <a:ext cx="6667500" cy="527050"/>
          </a:xfrm>
          <a:prstGeom prst="rect">
            <a:avLst/>
          </a:prstGeom>
          <a:noFill/>
          <a:ln w="0"/>
        </p:spPr>
        <p:txBody>
          <a:bodyPr rtlCol="0" anchor="ctr"/>
          <a:lstStyle/>
          <a:p>
            <a:pPr algn="l"/>
            <a:endParaRPr lang="ru-RU" sz="1470" b="0" dirty="0">
              <a:solidFill>
                <a:srgbClr val="000000">
                  <a:lumMod val="100000"/>
                </a:srgbClr>
              </a:solidFill>
              <a:latin typeface="Montserrat" panose="020B0A04020102020204" pitchFamily="34" charset="0"/>
            </a:endParaRPr>
          </a:p>
        </p:txBody>
      </p:sp>
      <p:sp>
        <p:nvSpPr>
          <p:cNvPr id="11" name="Прямоугольник 10"/>
          <p:cNvSpPr/>
          <p:nvPr/>
        </p:nvSpPr>
        <p:spPr>
          <a:xfrm>
            <a:off x="-99733" y="6110082"/>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a:t>
            </a:r>
            <a:r>
              <a:rPr lang="ru-RU" sz="3600" dirty="0">
                <a:solidFill>
                  <a:srgbClr val="FFFFFF">
                    <a:lumMod val="100000"/>
                    <a:alpha val="100000"/>
                  </a:srgbClr>
                </a:solidFill>
                <a:latin typeface="Montserrat" panose="020B0A04020102020204" pitchFamily="34" charset="0"/>
              </a:rPr>
              <a:t>4</a:t>
            </a:r>
            <a:endParaRPr lang="ru-RU" sz="3600" b="0" dirty="0">
              <a:solidFill>
                <a:srgbClr val="FFFFFF">
                  <a:lumMod val="100000"/>
                </a:srgbClr>
              </a:solidFill>
              <a:latin typeface="Montserrat" panose="020B0A04020102020204" pitchFamily="34" charset="0"/>
            </a:endParaRPr>
          </a:p>
        </p:txBody>
      </p:sp>
      <p:pic>
        <p:nvPicPr>
          <p:cNvPr id="12" name="Рисунок 11"/>
          <p:cNvPicPr>
            <a:picLocks noChangeAspect="1"/>
          </p:cNvPicPr>
          <p:nvPr/>
        </p:nvPicPr>
        <p:blipFill>
          <a:blip r:embed="rId3"/>
          <a:stretch>
            <a:fillRect/>
          </a:stretch>
        </p:blipFill>
        <p:spPr>
          <a:xfrm>
            <a:off x="2098675" y="223237"/>
            <a:ext cx="658425" cy="658425"/>
          </a:xfrm>
          <a:prstGeom prst="rect">
            <a:avLst/>
          </a:prstGeom>
        </p:spPr>
      </p:pic>
      <p:pic>
        <p:nvPicPr>
          <p:cNvPr id="13" name="Рисунок 12"/>
          <p:cNvPicPr>
            <a:picLocks noChangeAspect="1"/>
          </p:cNvPicPr>
          <p:nvPr/>
        </p:nvPicPr>
        <p:blipFill>
          <a:blip r:embed="rId4"/>
          <a:stretch>
            <a:fillRect/>
          </a:stretch>
        </p:blipFill>
        <p:spPr>
          <a:xfrm>
            <a:off x="2977039" y="223237"/>
            <a:ext cx="585267" cy="719390"/>
          </a:xfrm>
          <a:prstGeom prst="rect">
            <a:avLst/>
          </a:prstGeom>
        </p:spPr>
      </p:pic>
      <p:sp>
        <p:nvSpPr>
          <p:cNvPr id="4" name="Прямоугольник 3">
            <a:extLst>
              <a:ext uri="{FF2B5EF4-FFF2-40B4-BE49-F238E27FC236}">
                <a16:creationId xmlns:a16="http://schemas.microsoft.com/office/drawing/2014/main" id="{8B0A4FB3-4B82-4BEA-9B09-E2C488395B94}"/>
              </a:ext>
            </a:extLst>
          </p:cNvPr>
          <p:cNvSpPr/>
          <p:nvPr/>
        </p:nvSpPr>
        <p:spPr>
          <a:xfrm>
            <a:off x="4261669" y="749300"/>
            <a:ext cx="7732665" cy="5355312"/>
          </a:xfrm>
          <a:prstGeom prst="rect">
            <a:avLst/>
          </a:prstGeom>
        </p:spPr>
        <p:txBody>
          <a:bodyPr wrap="square">
            <a:spAutoFit/>
          </a:bodyPr>
          <a:lstStyle/>
          <a:p>
            <a:pPr algn="just"/>
            <a:r>
              <a:rPr lang="ru-RU" dirty="0"/>
              <a:t>Цель проекта:</a:t>
            </a:r>
          </a:p>
          <a:p>
            <a:pPr algn="just"/>
            <a:r>
              <a:rPr lang="ru-RU" dirty="0"/>
              <a:t> - провести обновления спортивного пола в СШ «Нептун для обеспечения безопасных и комфортных условий проведения досуга детей, подростков и молодежи при спортивных занятиях и при проведении соревнований; </a:t>
            </a:r>
          </a:p>
          <a:p>
            <a:pPr algn="just"/>
            <a:r>
              <a:rPr lang="ru-RU" dirty="0"/>
              <a:t>- Создать качественный востребованный спортивный объект, соответствующий современным требованиям и стандартам; </a:t>
            </a:r>
          </a:p>
          <a:p>
            <a:pPr algn="just"/>
            <a:r>
              <a:rPr lang="ru-RU" dirty="0"/>
              <a:t>- обеспечить качественную реализацию программ спортивной подготовки по виду спорта футзал, северное многоборье согласно Федеральных стандартам; </a:t>
            </a:r>
          </a:p>
          <a:p>
            <a:pPr algn="just"/>
            <a:r>
              <a:rPr lang="ru-RU" dirty="0"/>
              <a:t>- повысить престиж района, проводить соревнования различного уровня в Нефтеюганском районе.</a:t>
            </a:r>
          </a:p>
          <a:p>
            <a:pPr algn="just"/>
            <a:endParaRPr lang="ru-RU" dirty="0"/>
          </a:p>
          <a:p>
            <a:pPr algn="just"/>
            <a:r>
              <a:rPr lang="ru-RU" dirty="0"/>
              <a:t>После ремонта в рамках открытия обновленного спортивного зала будут проведены массовые спортивные мероприятия, пропагандирующие здоровый образ жизни (установление новой традиции проведение благотворительного турнира по футзалу г.п. Пойковский, посвященный Дню защитника Отечества (участниками турнира станут производственные коллективы и участники СВО), сохранение традиции проведение открытого мемориального турнира по боксу, посвященного памяти А. Захарова)</a:t>
            </a:r>
          </a:p>
        </p:txBody>
      </p:sp>
    </p:spTree>
    <p:extLst>
      <p:ext uri="{BB962C8B-B14F-4D97-AF65-F5344CB8AC3E}">
        <p14:creationId xmlns:p14="http://schemas.microsoft.com/office/powerpoint/2010/main" val="375744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100000"/>
              </a:srgbClr>
            </a:gs>
            <a:gs pos="97000">
              <a:srgbClr val="FFFFFF">
                <a:lumMod val="100000"/>
              </a:srgbClr>
            </a:gs>
          </a:gsLst>
          <a:lin ang="2700000" scaled="1"/>
          <a:tileRect/>
        </a:gradFill>
        <a:effectLst/>
      </p:bgPr>
    </p:bg>
    <p:spTree>
      <p:nvGrpSpPr>
        <p:cNvPr id="1" name=""/>
        <p:cNvGrpSpPr/>
        <p:nvPr/>
      </p:nvGrpSpPr>
      <p:grpSpPr>
        <a:xfrm>
          <a:off x="0" y="0"/>
          <a:ext cx="0" cy="0"/>
          <a:chOff x="0" y="0"/>
          <a:chExt cx="0" cy="0"/>
        </a:xfrm>
      </p:grpSpPr>
      <p:pic>
        <p:nvPicPr>
          <p:cNvPr id="2" name="Рисунок 2"/>
          <p:cNvPicPr>
            <a:picLocks noChangeAspect="1"/>
          </p:cNvPicPr>
          <p:nvPr/>
        </p:nvPicPr>
        <p:blipFill>
          <a:blip r:embed="rId2" cstate="print">
            <a:extLst>
              <a:ext uri="{AEBB579C-DE32-0936-8B84-8266BC0C2227}">
                <a14:useLocalDpi xmlns:a14="http://schemas.microsoft.com/office/drawing/2010/main" xmlns:p14="http://schemas.microsoft.com/office/powerpoint/2010/main" xmlns="" val="0"/>
              </a:ext>
            </a:extLst>
          </a:blip>
          <a:srcRect b="5938"/>
          <a:stretch>
            <a:fillRect/>
          </a:stretch>
        </p:blipFill>
        <p:spPr>
          <a:xfrm>
            <a:off x="0" y="-12700"/>
            <a:ext cx="4064000" cy="6870700"/>
          </a:xfrm>
          <a:prstGeom prst="rect">
            <a:avLst/>
          </a:prstGeom>
        </p:spPr>
      </p:pic>
      <p:sp>
        <p:nvSpPr>
          <p:cNvPr id="3" name="Прямоугольник 3"/>
          <p:cNvSpPr/>
          <p:nvPr/>
        </p:nvSpPr>
        <p:spPr>
          <a:xfrm>
            <a:off x="4163733" y="158749"/>
            <a:ext cx="10172700" cy="393700"/>
          </a:xfrm>
          <a:prstGeom prst="rect">
            <a:avLst/>
          </a:prstGeom>
          <a:noFill/>
          <a:ln w="0"/>
        </p:spPr>
        <p:txBody>
          <a:bodyPr rtlCol="0" anchor="ctr"/>
          <a:lstStyle/>
          <a:p>
            <a:r>
              <a:rPr lang="ru-RU" sz="2800" dirty="0">
                <a:solidFill>
                  <a:srgbClr val="3C9DFF">
                    <a:lumMod val="100000"/>
                    <a:alpha val="100000"/>
                  </a:srgbClr>
                </a:solidFill>
                <a:latin typeface="Montserrat" panose="020B0A04020102020204" pitchFamily="34" charset="0"/>
              </a:rPr>
              <a:t>Реализация проекта позволит:</a:t>
            </a:r>
          </a:p>
        </p:txBody>
      </p:sp>
      <p:sp>
        <p:nvSpPr>
          <p:cNvPr id="10" name="Прямоугольник 10"/>
          <p:cNvSpPr/>
          <p:nvPr/>
        </p:nvSpPr>
        <p:spPr>
          <a:xfrm>
            <a:off x="4259293" y="881662"/>
            <a:ext cx="7441295" cy="5192802"/>
          </a:xfrm>
          <a:prstGeom prst="rect">
            <a:avLst/>
          </a:prstGeom>
          <a:noFill/>
          <a:ln w="0"/>
        </p:spPr>
        <p:txBody>
          <a:bodyPr rtlCol="0" anchor="ctr"/>
          <a:lstStyle/>
          <a:p>
            <a:pPr algn="just"/>
            <a:r>
              <a:rPr lang="ru-RU" dirty="0">
                <a:solidFill>
                  <a:srgbClr val="000000">
                    <a:lumMod val="100000"/>
                    <a:alpha val="100000"/>
                  </a:srgbClr>
                </a:solidFill>
                <a:latin typeface="Montserrat" panose="020B0A04020102020204" pitchFamily="34" charset="0"/>
              </a:rPr>
              <a:t>- Увеличение числа граждан, систематически занимающихся спортом в г.п. Пойковский не менее чем на 20%</a:t>
            </a:r>
          </a:p>
          <a:p>
            <a:pPr algn="just"/>
            <a:r>
              <a:rPr lang="ru-RU" dirty="0">
                <a:solidFill>
                  <a:srgbClr val="000000">
                    <a:lumMod val="100000"/>
                    <a:alpha val="100000"/>
                  </a:srgbClr>
                </a:solidFill>
                <a:latin typeface="Montserrat" panose="020B0A04020102020204" pitchFamily="34" charset="0"/>
              </a:rPr>
              <a:t>- Качественная и безопасная организация и проведение спортивно- оздоровительных мероприятий не менее 11 в год, досуга детей, подростков и работающей молодежи, многодетным семьям, семьям участников СВО;</a:t>
            </a:r>
          </a:p>
          <a:p>
            <a:pPr algn="just"/>
            <a:r>
              <a:rPr lang="ru-RU" dirty="0">
                <a:solidFill>
                  <a:srgbClr val="000000">
                    <a:lumMod val="100000"/>
                    <a:alpha val="100000"/>
                  </a:srgbClr>
                </a:solidFill>
                <a:latin typeface="Montserrat" panose="020B0A04020102020204" pitchFamily="34" charset="0"/>
              </a:rPr>
              <a:t>- Улучшение условий для организации и проведения учебно- тренировочных занятий по футзалу, северному многоборью, боксу, вольной борьбы; предоставление спортивного зала для проведения тренировок сборных команд г.п. Пойковский по волейболу, футзалу, баскетболу;</a:t>
            </a:r>
          </a:p>
          <a:p>
            <a:pPr algn="just"/>
            <a:r>
              <a:rPr lang="ru-RU" dirty="0">
                <a:solidFill>
                  <a:srgbClr val="000000">
                    <a:lumMod val="100000"/>
                    <a:alpha val="100000"/>
                  </a:srgbClr>
                </a:solidFill>
                <a:latin typeface="Montserrat" panose="020B0A04020102020204" pitchFamily="34" charset="0"/>
              </a:rPr>
              <a:t> - Формирование положительного образа жизни на примере чемпионов спорта и влияние на поведение молодежи в повседневной жизни.</a:t>
            </a:r>
          </a:p>
          <a:p>
            <a:pPr algn="just"/>
            <a:r>
              <a:rPr lang="ru-RU" dirty="0">
                <a:solidFill>
                  <a:srgbClr val="000000">
                    <a:lumMod val="100000"/>
                    <a:alpha val="100000"/>
                  </a:srgbClr>
                </a:solidFill>
                <a:latin typeface="Montserrat" panose="020B0A04020102020204" pitchFamily="34" charset="0"/>
              </a:rPr>
              <a:t>- Повышение роли физической культуры и спорта в формировании здорового образа жизни.</a:t>
            </a:r>
          </a:p>
          <a:p>
            <a:pPr algn="just"/>
            <a:r>
              <a:rPr lang="ru-RU" dirty="0">
                <a:solidFill>
                  <a:srgbClr val="000000">
                    <a:lumMod val="100000"/>
                    <a:alpha val="100000"/>
                  </a:srgbClr>
                </a:solidFill>
                <a:latin typeface="Montserrat" panose="020B0A04020102020204" pitchFamily="34" charset="0"/>
              </a:rPr>
              <a:t>- Обеспечение конкурентоспособности спортсменов г.п. Пойковский и сборной команды Нефтеюганского района на окружных, российских и международных спортивных соревнованиях. </a:t>
            </a:r>
          </a:p>
        </p:txBody>
      </p:sp>
      <p:sp>
        <p:nvSpPr>
          <p:cNvPr id="11" name="Прямоугольник 10"/>
          <p:cNvSpPr/>
          <p:nvPr/>
        </p:nvSpPr>
        <p:spPr>
          <a:xfrm>
            <a:off x="-99733" y="6140452"/>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5</a:t>
            </a:r>
            <a:endParaRPr lang="ru-RU" sz="3600" b="0" dirty="0">
              <a:solidFill>
                <a:srgbClr val="FFFFFF">
                  <a:lumMod val="100000"/>
                </a:srgbClr>
              </a:solidFill>
              <a:latin typeface="Montserrat" panose="020B0A04020102020204" pitchFamily="34" charset="0"/>
            </a:endParaRPr>
          </a:p>
        </p:txBody>
      </p:sp>
      <p:pic>
        <p:nvPicPr>
          <p:cNvPr id="12" name="Рисунок 11"/>
          <p:cNvPicPr>
            <a:picLocks noChangeAspect="1"/>
          </p:cNvPicPr>
          <p:nvPr/>
        </p:nvPicPr>
        <p:blipFill>
          <a:blip r:embed="rId3"/>
          <a:stretch>
            <a:fillRect/>
          </a:stretch>
        </p:blipFill>
        <p:spPr>
          <a:xfrm>
            <a:off x="2098675" y="223237"/>
            <a:ext cx="658425" cy="658425"/>
          </a:xfrm>
          <a:prstGeom prst="rect">
            <a:avLst/>
          </a:prstGeom>
        </p:spPr>
      </p:pic>
      <p:pic>
        <p:nvPicPr>
          <p:cNvPr id="13" name="Рисунок 12"/>
          <p:cNvPicPr>
            <a:picLocks noChangeAspect="1"/>
          </p:cNvPicPr>
          <p:nvPr/>
        </p:nvPicPr>
        <p:blipFill>
          <a:blip r:embed="rId4"/>
          <a:stretch>
            <a:fillRect/>
          </a:stretch>
        </p:blipFill>
        <p:spPr>
          <a:xfrm>
            <a:off x="2977039" y="223237"/>
            <a:ext cx="585267" cy="719390"/>
          </a:xfrm>
          <a:prstGeom prst="rect">
            <a:avLst/>
          </a:prstGeom>
        </p:spPr>
      </p:pic>
    </p:spTree>
    <p:extLst>
      <p:ext uri="{BB962C8B-B14F-4D97-AF65-F5344CB8AC3E}">
        <p14:creationId xmlns:p14="http://schemas.microsoft.com/office/powerpoint/2010/main" val="358242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100000"/>
              </a:srgbClr>
            </a:gs>
            <a:gs pos="97000">
              <a:srgbClr val="FFFFFF">
                <a:lumMod val="100000"/>
              </a:srgb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4"/>
          <p:cNvSpPr/>
          <p:nvPr/>
        </p:nvSpPr>
        <p:spPr>
          <a:xfrm>
            <a:off x="2387600" y="1206500"/>
            <a:ext cx="10953750" cy="730250"/>
          </a:xfrm>
          <a:prstGeom prst="rect">
            <a:avLst/>
          </a:prstGeom>
          <a:noFill/>
          <a:ln w="0"/>
        </p:spPr>
        <p:txBody>
          <a:bodyPr rtlCol="0" anchor="ctr"/>
          <a:lstStyle/>
          <a:p>
            <a:pPr algn="l"/>
            <a:r>
              <a:rPr lang="ru-RU" sz="4705" b="0" dirty="0">
                <a:solidFill>
                  <a:srgbClr val="FFFFFF">
                    <a:lumMod val="100000"/>
                    <a:alpha val="100000"/>
                  </a:srgbClr>
                </a:solidFill>
                <a:latin typeface="Montserrat" panose="020B0A04020102020204" pitchFamily="34" charset="0"/>
              </a:rPr>
              <a:t>Обращения</a:t>
            </a:r>
            <a:endParaRPr lang="ru-RU" sz="4705" b="0" dirty="0">
              <a:solidFill>
                <a:srgbClr val="FFFFFF">
                  <a:lumMod val="100000"/>
                </a:srgbClr>
              </a:solidFill>
              <a:latin typeface="Montserrat" panose="020B0A04020102020204" pitchFamily="34" charset="0"/>
            </a:endParaRPr>
          </a:p>
        </p:txBody>
      </p:sp>
      <p:sp>
        <p:nvSpPr>
          <p:cNvPr id="5" name="Прямоугольник 5"/>
          <p:cNvSpPr/>
          <p:nvPr/>
        </p:nvSpPr>
        <p:spPr>
          <a:xfrm>
            <a:off x="1143000" y="3625850"/>
            <a:ext cx="4629150" cy="1143000"/>
          </a:xfrm>
          <a:prstGeom prst="rect">
            <a:avLst/>
          </a:prstGeom>
          <a:noFill/>
          <a:ln w="0"/>
        </p:spPr>
        <p:txBody>
          <a:bodyPr rtlCol="0" anchor="ctr"/>
          <a:lstStyle/>
          <a:p>
            <a:pPr algn="l"/>
            <a:r>
              <a:rPr lang="ru-RU" sz="2450" b="0" dirty="0">
                <a:solidFill>
                  <a:srgbClr val="FFFFFF">
                    <a:lumMod val="100000"/>
                    <a:alpha val="100000"/>
                  </a:srgbClr>
                </a:solidFill>
                <a:latin typeface="Montserrat" panose="020B0A04020102020204" pitchFamily="34" charset="0"/>
              </a:rPr>
              <a:t>обращение первичного отделения РДДМ "Движение первых"</a:t>
            </a:r>
            <a:endParaRPr lang="ru-RU" sz="2450" b="0" dirty="0">
              <a:solidFill>
                <a:srgbClr val="FFFFFF">
                  <a:lumMod val="100000"/>
                </a:srgbClr>
              </a:solidFill>
              <a:latin typeface="Montserrat" panose="020B0A04020102020204" pitchFamily="34" charset="0"/>
            </a:endParaRPr>
          </a:p>
        </p:txBody>
      </p:sp>
      <p:sp>
        <p:nvSpPr>
          <p:cNvPr id="6" name="ellipse 6"/>
          <p:cNvSpPr/>
          <p:nvPr/>
        </p:nvSpPr>
        <p:spPr>
          <a:xfrm>
            <a:off x="692150" y="5111750"/>
            <a:ext cx="190500" cy="190500"/>
          </a:xfrm>
          <a:prstGeom prst="ellipse">
            <a:avLst/>
          </a:prstGeom>
          <a:solidFill>
            <a:srgbClr val="FFFFFF">
              <a:lumMod val="100000"/>
              <a:lumOff val="0"/>
              <a:alpha val="100000"/>
            </a:srgbClr>
          </a:solidFill>
          <a:ln w="0"/>
        </p:spPr>
      </p:sp>
      <p:sp>
        <p:nvSpPr>
          <p:cNvPr id="7" name="Прямоугольник 7"/>
          <p:cNvSpPr/>
          <p:nvPr/>
        </p:nvSpPr>
        <p:spPr>
          <a:xfrm>
            <a:off x="1111250" y="2298700"/>
            <a:ext cx="4686300" cy="762000"/>
          </a:xfrm>
          <a:prstGeom prst="rect">
            <a:avLst/>
          </a:prstGeom>
          <a:noFill/>
          <a:ln w="0"/>
        </p:spPr>
        <p:txBody>
          <a:bodyPr rtlCol="0" anchor="ctr"/>
          <a:lstStyle/>
          <a:p>
            <a:pPr algn="l"/>
            <a:endParaRPr lang="ru-RU" sz="2450" b="0" dirty="0">
              <a:solidFill>
                <a:srgbClr val="FFFFFF">
                  <a:lumMod val="100000"/>
                </a:srgbClr>
              </a:solidFill>
              <a:latin typeface="Montserrat" panose="020B0A04020102020204" pitchFamily="34" charset="0"/>
            </a:endParaRPr>
          </a:p>
        </p:txBody>
      </p:sp>
      <p:sp>
        <p:nvSpPr>
          <p:cNvPr id="8" name="ellipse 8"/>
          <p:cNvSpPr/>
          <p:nvPr/>
        </p:nvSpPr>
        <p:spPr>
          <a:xfrm>
            <a:off x="692150" y="1771650"/>
            <a:ext cx="190500" cy="190500"/>
          </a:xfrm>
          <a:prstGeom prst="ellipse">
            <a:avLst/>
          </a:prstGeom>
          <a:solidFill>
            <a:srgbClr val="FFFFFF">
              <a:lumMod val="100000"/>
              <a:lumOff val="0"/>
              <a:alpha val="100000"/>
            </a:srgbClr>
          </a:solidFill>
          <a:ln w="0"/>
        </p:spPr>
      </p:sp>
      <p:sp>
        <p:nvSpPr>
          <p:cNvPr id="9" name="ellipse 9"/>
          <p:cNvSpPr/>
          <p:nvPr/>
        </p:nvSpPr>
        <p:spPr>
          <a:xfrm>
            <a:off x="692150" y="3429000"/>
            <a:ext cx="190500" cy="190500"/>
          </a:xfrm>
          <a:prstGeom prst="ellipse">
            <a:avLst/>
          </a:prstGeom>
          <a:solidFill>
            <a:srgbClr val="FFFFFF">
              <a:lumMod val="100000"/>
              <a:lumOff val="0"/>
              <a:alpha val="100000"/>
            </a:srgbClr>
          </a:solidFill>
          <a:ln w="0"/>
        </p:spPr>
      </p:sp>
      <p:sp>
        <p:nvSpPr>
          <p:cNvPr id="10" name="line 10"/>
          <p:cNvSpPr/>
          <p:nvPr/>
        </p:nvSpPr>
        <p:spPr>
          <a:xfrm rot="5340000">
            <a:off x="-1304035" y="3609461"/>
            <a:ext cx="4172505" cy="65591"/>
          </a:xfrm>
          <a:prstGeom prst="line">
            <a:avLst/>
          </a:prstGeom>
          <a:solidFill>
            <a:srgbClr val="FFFFFF">
              <a:lumMod val="100000"/>
              <a:lumOff val="0"/>
              <a:alpha val="100000"/>
            </a:srgbClr>
          </a:solidFill>
          <a:ln w="9525">
            <a:solidFill>
              <a:schemeClr val="accent1">
                <a:lumMod val="100000"/>
                <a:alpha val="100000"/>
              </a:schemeClr>
            </a:solidFill>
            <a:miter lim="800000"/>
          </a:ln>
        </p:spPr>
      </p:sp>
      <p:sp>
        <p:nvSpPr>
          <p:cNvPr id="11" name="Прямоугольник 10"/>
          <p:cNvSpPr/>
          <p:nvPr/>
        </p:nvSpPr>
        <p:spPr>
          <a:xfrm>
            <a:off x="376517" y="5990180"/>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2</a:t>
            </a:r>
            <a:endParaRPr lang="ru-RU" sz="3600" b="0" dirty="0">
              <a:solidFill>
                <a:srgbClr val="FFFFFF">
                  <a:lumMod val="100000"/>
                </a:srgbClr>
              </a:solidFill>
              <a:latin typeface="Montserrat" panose="020B0A04020102020204" pitchFamily="34"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7821"/>
          <a:stretch/>
        </p:blipFill>
        <p:spPr>
          <a:xfrm>
            <a:off x="24361" y="0"/>
            <a:ext cx="5564675" cy="6839340"/>
          </a:xfrm>
          <a:prstGeom prst="rect">
            <a:avLst/>
          </a:prstGeom>
        </p:spPr>
      </p:pic>
      <p:pic>
        <p:nvPicPr>
          <p:cNvPr id="15" name="Рисунок 14"/>
          <p:cNvPicPr>
            <a:picLocks noChangeAspect="1"/>
          </p:cNvPicPr>
          <p:nvPr/>
        </p:nvPicPr>
        <p:blipFill rotWithShape="1">
          <a:blip r:embed="rId3"/>
          <a:srcRect l="18061"/>
          <a:stretch/>
        </p:blipFill>
        <p:spPr>
          <a:xfrm>
            <a:off x="713016" y="-9043"/>
            <a:ext cx="11499850" cy="6849262"/>
          </a:xfrm>
          <a:prstGeom prst="rect">
            <a:avLst/>
          </a:prstGeom>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23236" t="22706" r="24880" b="24357"/>
          <a:stretch/>
        </p:blipFill>
        <p:spPr>
          <a:xfrm>
            <a:off x="10655300" y="97026"/>
            <a:ext cx="657654" cy="659299"/>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6346" y="79471"/>
            <a:ext cx="587595" cy="722675"/>
          </a:xfrm>
          <a:prstGeom prst="rect">
            <a:avLst/>
          </a:prstGeom>
        </p:spPr>
      </p:pic>
      <p:sp>
        <p:nvSpPr>
          <p:cNvPr id="16" name="Прямоугольник 15"/>
          <p:cNvSpPr/>
          <p:nvPr/>
        </p:nvSpPr>
        <p:spPr>
          <a:xfrm>
            <a:off x="-104979" y="6099390"/>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6</a:t>
            </a:r>
            <a:endParaRPr lang="ru-RU" sz="3600" b="0" dirty="0">
              <a:solidFill>
                <a:srgbClr val="FFFFFF">
                  <a:lumMod val="100000"/>
                </a:srgbClr>
              </a:solidFill>
              <a:latin typeface="Montserrat" panose="020B0A04020102020204" pitchFamily="34" charset="0"/>
            </a:endParaRPr>
          </a:p>
        </p:txBody>
      </p:sp>
      <p:sp>
        <p:nvSpPr>
          <p:cNvPr id="19" name="Прямоугольник 18"/>
          <p:cNvSpPr/>
          <p:nvPr/>
        </p:nvSpPr>
        <p:spPr>
          <a:xfrm>
            <a:off x="7094247" y="496395"/>
            <a:ext cx="3362128" cy="369332"/>
          </a:xfrm>
          <a:prstGeom prst="rect">
            <a:avLst/>
          </a:prstGeom>
        </p:spPr>
        <p:txBody>
          <a:bodyPr wrap="square">
            <a:spAutoFit/>
          </a:bodyPr>
          <a:lstStyle/>
          <a:p>
            <a:r>
              <a:rPr lang="ru-RU" dirty="0">
                <a:solidFill>
                  <a:schemeClr val="bg1"/>
                </a:solidFill>
              </a:rPr>
              <a:t>Инициативная  группа</a:t>
            </a:r>
          </a:p>
        </p:txBody>
      </p:sp>
      <p:pic>
        <p:nvPicPr>
          <p:cNvPr id="20" name="Рисунок 19"/>
          <p:cNvPicPr>
            <a:picLocks noChangeAspect="1"/>
          </p:cNvPicPr>
          <p:nvPr/>
        </p:nvPicPr>
        <p:blipFill rotWithShape="1">
          <a:blip r:embed="rId6" cstate="print">
            <a:extLst>
              <a:ext uri="{28A0092B-C50C-407E-A947-70E740481C1C}">
                <a14:useLocalDpi xmlns:a14="http://schemas.microsoft.com/office/drawing/2010/main" val="0"/>
              </a:ext>
            </a:extLst>
          </a:blip>
          <a:srcRect l="24724" t="34014" r="23213" b="29795"/>
          <a:stretch/>
        </p:blipFill>
        <p:spPr>
          <a:xfrm>
            <a:off x="4488087" y="1378428"/>
            <a:ext cx="1787633" cy="1686180"/>
          </a:xfrm>
          <a:prstGeom prst="rect">
            <a:avLst/>
          </a:prstGeom>
        </p:spPr>
      </p:pic>
      <p:sp>
        <p:nvSpPr>
          <p:cNvPr id="21" name="Прямоугольник 20"/>
          <p:cNvSpPr/>
          <p:nvPr/>
        </p:nvSpPr>
        <p:spPr>
          <a:xfrm>
            <a:off x="4197256" y="3092423"/>
            <a:ext cx="2369294" cy="646331"/>
          </a:xfrm>
          <a:prstGeom prst="rect">
            <a:avLst/>
          </a:prstGeom>
        </p:spPr>
        <p:txBody>
          <a:bodyPr wrap="square">
            <a:spAutoFit/>
          </a:bodyPr>
          <a:lstStyle/>
          <a:p>
            <a:pPr algn="ctr"/>
            <a:r>
              <a:rPr lang="ru-RU" sz="1200" dirty="0">
                <a:solidFill>
                  <a:schemeClr val="bg1"/>
                </a:solidFill>
              </a:rPr>
              <a:t>Сахарчук Виктор Алексеевич</a:t>
            </a:r>
          </a:p>
          <a:p>
            <a:pPr algn="ctr"/>
            <a:r>
              <a:rPr lang="ru-RU" sz="1200" dirty="0">
                <a:solidFill>
                  <a:schemeClr val="bg1"/>
                </a:solidFill>
              </a:rPr>
              <a:t>Директор </a:t>
            </a:r>
          </a:p>
          <a:p>
            <a:pPr algn="ctr"/>
            <a:r>
              <a:rPr lang="ru-RU" sz="1200" dirty="0">
                <a:solidFill>
                  <a:schemeClr val="bg1"/>
                </a:solidFill>
              </a:rPr>
              <a:t>НРБУ ДО СШ «Нептун»</a:t>
            </a:r>
          </a:p>
        </p:txBody>
      </p:sp>
      <p:pic>
        <p:nvPicPr>
          <p:cNvPr id="22" name="Рисунок 21"/>
          <p:cNvPicPr>
            <a:picLocks noChangeAspect="1"/>
          </p:cNvPicPr>
          <p:nvPr/>
        </p:nvPicPr>
        <p:blipFill rotWithShape="1">
          <a:blip r:embed="rId7" cstate="print">
            <a:extLst>
              <a:ext uri="{28A0092B-C50C-407E-A947-70E740481C1C}">
                <a14:useLocalDpi xmlns:a14="http://schemas.microsoft.com/office/drawing/2010/main" val="0"/>
              </a:ext>
            </a:extLst>
          </a:blip>
          <a:srcRect t="20000" b="24285"/>
          <a:stretch/>
        </p:blipFill>
        <p:spPr>
          <a:xfrm>
            <a:off x="7351911" y="1334576"/>
            <a:ext cx="1729709" cy="1725657"/>
          </a:xfrm>
          <a:prstGeom prst="rect">
            <a:avLst/>
          </a:prstGeom>
        </p:spPr>
      </p:pic>
      <p:sp>
        <p:nvSpPr>
          <p:cNvPr id="23" name="Прямоугольник 22"/>
          <p:cNvSpPr/>
          <p:nvPr/>
        </p:nvSpPr>
        <p:spPr>
          <a:xfrm>
            <a:off x="7003133" y="3092423"/>
            <a:ext cx="2568304" cy="646331"/>
          </a:xfrm>
          <a:prstGeom prst="rect">
            <a:avLst/>
          </a:prstGeom>
        </p:spPr>
        <p:txBody>
          <a:bodyPr wrap="square">
            <a:spAutoFit/>
          </a:bodyPr>
          <a:lstStyle/>
          <a:p>
            <a:pPr algn="ctr"/>
            <a:r>
              <a:rPr lang="ru-RU" sz="1200" dirty="0">
                <a:solidFill>
                  <a:schemeClr val="bg1"/>
                </a:solidFill>
              </a:rPr>
              <a:t>Голикова Агата Леонардовна</a:t>
            </a:r>
          </a:p>
          <a:p>
            <a:pPr algn="ctr"/>
            <a:r>
              <a:rPr lang="ru-RU" sz="1200" dirty="0">
                <a:solidFill>
                  <a:schemeClr val="bg1"/>
                </a:solidFill>
              </a:rPr>
              <a:t>Начальник отдела </a:t>
            </a:r>
          </a:p>
          <a:p>
            <a:pPr algn="ctr"/>
            <a:r>
              <a:rPr lang="ru-RU" sz="1200" dirty="0">
                <a:solidFill>
                  <a:schemeClr val="bg1"/>
                </a:solidFill>
              </a:rPr>
              <a:t>НРБУ ДО СШ «Нептун»</a:t>
            </a:r>
          </a:p>
        </p:txBody>
      </p:sp>
      <p:pic>
        <p:nvPicPr>
          <p:cNvPr id="26" name="Рисунок 25"/>
          <p:cNvPicPr>
            <a:picLocks noChangeAspect="1"/>
          </p:cNvPicPr>
          <p:nvPr/>
        </p:nvPicPr>
        <p:blipFill rotWithShape="1">
          <a:blip r:embed="rId8" cstate="print">
            <a:extLst>
              <a:ext uri="{28A0092B-C50C-407E-A947-70E740481C1C}">
                <a14:useLocalDpi xmlns:a14="http://schemas.microsoft.com/office/drawing/2010/main" val="0"/>
              </a:ext>
            </a:extLst>
          </a:blip>
          <a:srcRect l="22909" t="20953" r="31195" b="41769"/>
          <a:stretch/>
        </p:blipFill>
        <p:spPr>
          <a:xfrm>
            <a:off x="3975338" y="4097557"/>
            <a:ext cx="1571324" cy="1701751"/>
          </a:xfrm>
          <a:prstGeom prst="rect">
            <a:avLst/>
          </a:prstGeom>
        </p:spPr>
      </p:pic>
      <p:sp>
        <p:nvSpPr>
          <p:cNvPr id="27" name="Прямоугольник 26"/>
          <p:cNvSpPr/>
          <p:nvPr/>
        </p:nvSpPr>
        <p:spPr>
          <a:xfrm>
            <a:off x="3425850" y="5799308"/>
            <a:ext cx="2730396" cy="600164"/>
          </a:xfrm>
          <a:prstGeom prst="rect">
            <a:avLst/>
          </a:prstGeom>
        </p:spPr>
        <p:txBody>
          <a:bodyPr wrap="square">
            <a:spAutoFit/>
          </a:bodyPr>
          <a:lstStyle/>
          <a:p>
            <a:pPr algn="ctr"/>
            <a:r>
              <a:rPr lang="ru-RU" sz="1100" dirty="0">
                <a:solidFill>
                  <a:schemeClr val="bg1"/>
                </a:solidFill>
              </a:rPr>
              <a:t>Голиков Максим Александрович</a:t>
            </a:r>
          </a:p>
          <a:p>
            <a:pPr algn="ctr"/>
            <a:r>
              <a:rPr lang="ru-RU" sz="1100" dirty="0">
                <a:solidFill>
                  <a:schemeClr val="bg1"/>
                </a:solidFill>
              </a:rPr>
              <a:t>Тренер по футзалу </a:t>
            </a:r>
          </a:p>
          <a:p>
            <a:pPr algn="ctr"/>
            <a:r>
              <a:rPr lang="ru-RU" sz="1100" dirty="0">
                <a:solidFill>
                  <a:schemeClr val="bg1"/>
                </a:solidFill>
              </a:rPr>
              <a:t>НРБУ ДО СШ «Нептун»</a:t>
            </a:r>
          </a:p>
        </p:txBody>
      </p:sp>
      <p:pic>
        <p:nvPicPr>
          <p:cNvPr id="3" name="Рисунок 2"/>
          <p:cNvPicPr>
            <a:picLocks noChangeAspect="1"/>
          </p:cNvPicPr>
          <p:nvPr/>
        </p:nvPicPr>
        <p:blipFill>
          <a:blip r:embed="rId9"/>
          <a:stretch>
            <a:fillRect/>
          </a:stretch>
        </p:blipFill>
        <p:spPr>
          <a:xfrm>
            <a:off x="9806507" y="1334791"/>
            <a:ext cx="1457380" cy="1682927"/>
          </a:xfrm>
          <a:prstGeom prst="rect">
            <a:avLst/>
          </a:prstGeom>
        </p:spPr>
      </p:pic>
      <p:sp>
        <p:nvSpPr>
          <p:cNvPr id="31" name="Прямоугольник 30"/>
          <p:cNvSpPr/>
          <p:nvPr/>
        </p:nvSpPr>
        <p:spPr>
          <a:xfrm>
            <a:off x="9398375" y="3097746"/>
            <a:ext cx="2513849" cy="461665"/>
          </a:xfrm>
          <a:prstGeom prst="rect">
            <a:avLst/>
          </a:prstGeom>
        </p:spPr>
        <p:txBody>
          <a:bodyPr wrap="square">
            <a:spAutoFit/>
          </a:bodyPr>
          <a:lstStyle/>
          <a:p>
            <a:pPr lvl="0" algn="ctr"/>
            <a:r>
              <a:rPr lang="ru-RU" sz="1200" dirty="0">
                <a:solidFill>
                  <a:prstClr val="white"/>
                </a:solidFill>
              </a:rPr>
              <a:t>Нурметов Васиф Нурметович </a:t>
            </a:r>
          </a:p>
          <a:p>
            <a:pPr lvl="0" algn="ctr"/>
            <a:r>
              <a:rPr lang="ru-RU" sz="1200" dirty="0">
                <a:solidFill>
                  <a:prstClr val="white"/>
                </a:solidFill>
              </a:rPr>
              <a:t>тренер по вольной борьбе</a:t>
            </a:r>
          </a:p>
        </p:txBody>
      </p:sp>
      <p:pic>
        <p:nvPicPr>
          <p:cNvPr id="33" name="Рисунок 32"/>
          <p:cNvPicPr>
            <a:picLocks noChangeAspect="1"/>
          </p:cNvPicPr>
          <p:nvPr/>
        </p:nvPicPr>
        <p:blipFill rotWithShape="1">
          <a:blip r:embed="rId10">
            <a:extLst>
              <a:ext uri="{28A0092B-C50C-407E-A947-70E740481C1C}">
                <a14:useLocalDpi xmlns:a14="http://schemas.microsoft.com/office/drawing/2010/main" val="0"/>
              </a:ext>
            </a:extLst>
          </a:blip>
          <a:srcRect l="47984" t="23537" r="17186" b="49388"/>
          <a:stretch/>
        </p:blipFill>
        <p:spPr>
          <a:xfrm>
            <a:off x="6283597" y="4058710"/>
            <a:ext cx="1422213" cy="1754619"/>
          </a:xfrm>
          <a:prstGeom prst="rect">
            <a:avLst/>
          </a:prstGeom>
        </p:spPr>
      </p:pic>
      <p:pic>
        <p:nvPicPr>
          <p:cNvPr id="34" name="Рисунок 33"/>
          <p:cNvPicPr>
            <a:picLocks noChangeAspect="1"/>
          </p:cNvPicPr>
          <p:nvPr/>
        </p:nvPicPr>
        <p:blipFill rotWithShape="1">
          <a:blip r:embed="rId11">
            <a:extLst>
              <a:ext uri="{28A0092B-C50C-407E-A947-70E740481C1C}">
                <a14:useLocalDpi xmlns:a14="http://schemas.microsoft.com/office/drawing/2010/main" val="0"/>
              </a:ext>
            </a:extLst>
          </a:blip>
          <a:srcRect l="38691" t="26395" r="39358" b="54558"/>
          <a:stretch/>
        </p:blipFill>
        <p:spPr>
          <a:xfrm>
            <a:off x="8342590" y="4041597"/>
            <a:ext cx="1458194" cy="1687167"/>
          </a:xfrm>
          <a:prstGeom prst="rect">
            <a:avLst/>
          </a:prstGeom>
        </p:spPr>
      </p:pic>
      <p:pic>
        <p:nvPicPr>
          <p:cNvPr id="36" name="Рисунок 35"/>
          <p:cNvPicPr>
            <a:picLocks noChangeAspect="1"/>
          </p:cNvPicPr>
          <p:nvPr/>
        </p:nvPicPr>
        <p:blipFill rotWithShape="1">
          <a:blip r:embed="rId12"/>
          <a:srcRect l="7773"/>
          <a:stretch/>
        </p:blipFill>
        <p:spPr>
          <a:xfrm>
            <a:off x="10437564" y="4020268"/>
            <a:ext cx="1469455" cy="1620041"/>
          </a:xfrm>
          <a:prstGeom prst="rect">
            <a:avLst/>
          </a:prstGeom>
        </p:spPr>
      </p:pic>
      <p:sp>
        <p:nvSpPr>
          <p:cNvPr id="38" name="Прямоугольник 37"/>
          <p:cNvSpPr/>
          <p:nvPr/>
        </p:nvSpPr>
        <p:spPr>
          <a:xfrm>
            <a:off x="9734935" y="5759347"/>
            <a:ext cx="2874711" cy="430887"/>
          </a:xfrm>
          <a:prstGeom prst="rect">
            <a:avLst/>
          </a:prstGeom>
        </p:spPr>
        <p:txBody>
          <a:bodyPr wrap="square">
            <a:spAutoFit/>
          </a:bodyPr>
          <a:lstStyle/>
          <a:p>
            <a:pPr lvl="0" algn="ctr"/>
            <a:r>
              <a:rPr lang="ru-RU" sz="1100" dirty="0">
                <a:solidFill>
                  <a:prstClr val="white"/>
                </a:solidFill>
              </a:rPr>
              <a:t>Бородин Виктор Владимирович</a:t>
            </a:r>
          </a:p>
          <a:p>
            <a:pPr lvl="0" algn="ctr"/>
            <a:r>
              <a:rPr lang="ru-RU" sz="1100" dirty="0">
                <a:solidFill>
                  <a:prstClr val="white"/>
                </a:solidFill>
              </a:rPr>
              <a:t>РН-</a:t>
            </a:r>
            <a:r>
              <a:rPr lang="ru-RU" sz="1100" dirty="0" err="1">
                <a:solidFill>
                  <a:prstClr val="white"/>
                </a:solidFill>
              </a:rPr>
              <a:t>Юганскнефтегаз</a:t>
            </a:r>
            <a:endParaRPr lang="ru-RU" sz="1100" dirty="0">
              <a:solidFill>
                <a:prstClr val="white"/>
              </a:solidFill>
            </a:endParaRPr>
          </a:p>
        </p:txBody>
      </p:sp>
      <p:sp>
        <p:nvSpPr>
          <p:cNvPr id="40" name="Прямоугольник 39"/>
          <p:cNvSpPr/>
          <p:nvPr/>
        </p:nvSpPr>
        <p:spPr>
          <a:xfrm>
            <a:off x="7693221" y="5690097"/>
            <a:ext cx="2776797" cy="600164"/>
          </a:xfrm>
          <a:prstGeom prst="rect">
            <a:avLst/>
          </a:prstGeom>
        </p:spPr>
        <p:txBody>
          <a:bodyPr wrap="square">
            <a:spAutoFit/>
          </a:bodyPr>
          <a:lstStyle/>
          <a:p>
            <a:pPr lvl="0" algn="ctr"/>
            <a:r>
              <a:rPr lang="ru-RU" sz="1100" dirty="0">
                <a:solidFill>
                  <a:prstClr val="white"/>
                </a:solidFill>
              </a:rPr>
              <a:t>Статных Виталий Михайлович</a:t>
            </a:r>
          </a:p>
          <a:p>
            <a:pPr lvl="0" algn="ctr"/>
            <a:r>
              <a:rPr lang="ru-RU" sz="1100" dirty="0">
                <a:solidFill>
                  <a:prstClr val="white"/>
                </a:solidFill>
              </a:rPr>
              <a:t>РН-</a:t>
            </a:r>
            <a:r>
              <a:rPr lang="ru-RU" sz="1100" dirty="0" err="1">
                <a:solidFill>
                  <a:prstClr val="white"/>
                </a:solidFill>
              </a:rPr>
              <a:t>Юганскнефтегаз</a:t>
            </a:r>
            <a:r>
              <a:rPr lang="ru-RU" sz="1100" dirty="0">
                <a:solidFill>
                  <a:prstClr val="white"/>
                </a:solidFill>
              </a:rPr>
              <a:t>, </a:t>
            </a:r>
          </a:p>
          <a:p>
            <a:pPr lvl="0" algn="ctr"/>
            <a:r>
              <a:rPr lang="ru-RU" sz="1100" dirty="0">
                <a:solidFill>
                  <a:prstClr val="white"/>
                </a:solidFill>
              </a:rPr>
              <a:t>Член сборной команды по футзалу</a:t>
            </a:r>
          </a:p>
        </p:txBody>
      </p:sp>
      <p:sp>
        <p:nvSpPr>
          <p:cNvPr id="41" name="Прямоугольник 40"/>
          <p:cNvSpPr/>
          <p:nvPr/>
        </p:nvSpPr>
        <p:spPr>
          <a:xfrm>
            <a:off x="3961120" y="5780648"/>
            <a:ext cx="6096000" cy="600164"/>
          </a:xfrm>
          <a:prstGeom prst="rect">
            <a:avLst/>
          </a:prstGeom>
        </p:spPr>
        <p:txBody>
          <a:bodyPr>
            <a:spAutoFit/>
          </a:bodyPr>
          <a:lstStyle/>
          <a:p>
            <a:pPr lvl="0" algn="ctr"/>
            <a:r>
              <a:rPr lang="ru-RU" sz="1100" dirty="0">
                <a:solidFill>
                  <a:prstClr val="white"/>
                </a:solidFill>
              </a:rPr>
              <a:t>Плотников Эдуард Юрьевич</a:t>
            </a:r>
          </a:p>
          <a:p>
            <a:pPr lvl="0" algn="ctr"/>
            <a:r>
              <a:rPr lang="ru-RU" sz="1100" dirty="0">
                <a:solidFill>
                  <a:prstClr val="white"/>
                </a:solidFill>
              </a:rPr>
              <a:t>РН-</a:t>
            </a:r>
            <a:r>
              <a:rPr lang="ru-RU" sz="1100" dirty="0" err="1">
                <a:solidFill>
                  <a:prstClr val="white"/>
                </a:solidFill>
              </a:rPr>
              <a:t>Юганскнефтегаз</a:t>
            </a:r>
            <a:r>
              <a:rPr lang="ru-RU" sz="1100" dirty="0">
                <a:solidFill>
                  <a:prstClr val="white"/>
                </a:solidFill>
              </a:rPr>
              <a:t>, </a:t>
            </a:r>
          </a:p>
          <a:p>
            <a:pPr lvl="0" algn="ctr"/>
            <a:r>
              <a:rPr lang="ru-RU" sz="1100" dirty="0">
                <a:solidFill>
                  <a:prstClr val="white"/>
                </a:solidFill>
              </a:rPr>
              <a:t>специалист по </a:t>
            </a:r>
            <a:r>
              <a:rPr lang="ru-RU" sz="1100" dirty="0" err="1">
                <a:solidFill>
                  <a:prstClr val="white"/>
                </a:solidFill>
              </a:rPr>
              <a:t>ФКиС</a:t>
            </a:r>
            <a:r>
              <a:rPr lang="ru-RU" sz="1100" dirty="0">
                <a:solidFill>
                  <a:prstClr val="white"/>
                </a:solidFill>
              </a:rPr>
              <a:t> профсоюз</a:t>
            </a:r>
          </a:p>
        </p:txBody>
      </p:sp>
    </p:spTree>
    <p:extLst>
      <p:ext uri="{BB962C8B-B14F-4D97-AF65-F5344CB8AC3E}">
        <p14:creationId xmlns:p14="http://schemas.microsoft.com/office/powerpoint/2010/main" val="101573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lumMod val="100000"/>
          </a:srgbClr>
        </a:solidFill>
        <a:effectLst/>
      </p:bgPr>
    </p:bg>
    <p:spTree>
      <p:nvGrpSpPr>
        <p:cNvPr id="1" name=""/>
        <p:cNvGrpSpPr/>
        <p:nvPr/>
      </p:nvGrpSpPr>
      <p:grpSpPr>
        <a:xfrm>
          <a:off x="0" y="0"/>
          <a:ext cx="0" cy="0"/>
          <a:chOff x="0" y="0"/>
          <a:chExt cx="0" cy="0"/>
        </a:xfrm>
      </p:grpSpPr>
      <p:pic>
        <p:nvPicPr>
          <p:cNvPr id="2" name="Рисунок 2"/>
          <p:cNvPicPr>
            <a:picLocks noChangeAspect="1"/>
          </p:cNvPicPr>
          <p:nvPr/>
        </p:nvPicPr>
        <p:blipFill>
          <a:blip r:embed="rId2" cstate="print">
            <a:extLst>
              <a:ext uri="{DF893C14-126E-D18C-3B7B-8CBBA65C0297}">
                <a14:useLocalDpi xmlns:a14="http://schemas.microsoft.com/office/drawing/2010/main" xmlns:p14="http://schemas.microsoft.com/office/powerpoint/2010/main" xmlns:a16="http://schemas.microsoft.com/office/drawing/2014/main" xmlns="" val="0"/>
              </a:ext>
            </a:extLst>
          </a:blip>
          <a:srcRect b="92"/>
          <a:stretch>
            <a:fillRect/>
          </a:stretch>
        </p:blipFill>
        <p:spPr>
          <a:xfrm>
            <a:off x="19050" y="0"/>
            <a:ext cx="12185650" cy="6932140"/>
          </a:xfrm>
          <a:prstGeom prst="rect">
            <a:avLst/>
          </a:prstGeom>
        </p:spPr>
      </p:pic>
      <p:sp>
        <p:nvSpPr>
          <p:cNvPr id="3" name="Прямоугольник 3"/>
          <p:cNvSpPr/>
          <p:nvPr/>
        </p:nvSpPr>
        <p:spPr>
          <a:xfrm>
            <a:off x="5370339" y="1410796"/>
            <a:ext cx="1548155" cy="438150"/>
          </a:xfrm>
          <a:prstGeom prst="rect">
            <a:avLst/>
          </a:prstGeom>
          <a:noFill/>
          <a:ln w="0"/>
        </p:spPr>
        <p:txBody>
          <a:bodyPr rtlCol="0" anchor="ctr"/>
          <a:lstStyle/>
          <a:p>
            <a:pPr algn="l"/>
            <a:r>
              <a:rPr lang="ru-RU" sz="2843" b="0" dirty="0">
                <a:solidFill>
                  <a:srgbClr val="FFFFFF">
                    <a:lumMod val="100000"/>
                    <a:alpha val="100000"/>
                  </a:srgbClr>
                </a:solidFill>
                <a:latin typeface="Montserrat" panose="020B0A04020102020204" pitchFamily="34" charset="0"/>
              </a:rPr>
              <a:t>Смета</a:t>
            </a:r>
            <a:endParaRPr lang="ru-RU" sz="2843" b="0" dirty="0">
              <a:solidFill>
                <a:srgbClr val="FFFFFF">
                  <a:lumMod val="100000"/>
                </a:srgbClr>
              </a:solidFill>
              <a:latin typeface="Montserrat" panose="020B0A04020102020204" pitchFamily="34" charset="0"/>
            </a:endParaRPr>
          </a:p>
        </p:txBody>
      </p:sp>
      <p:sp>
        <p:nvSpPr>
          <p:cNvPr id="4" name="Прямоугольник 4"/>
          <p:cNvSpPr/>
          <p:nvPr/>
        </p:nvSpPr>
        <p:spPr>
          <a:xfrm>
            <a:off x="644525" y="1837963"/>
            <a:ext cx="10922000" cy="234950"/>
          </a:xfrm>
          <a:prstGeom prst="rect">
            <a:avLst/>
          </a:prstGeom>
          <a:noFill/>
          <a:ln w="0"/>
        </p:spPr>
        <p:txBody>
          <a:bodyPr rtlCol="0" anchor="ctr"/>
          <a:lstStyle/>
          <a:p>
            <a:pPr algn="l"/>
            <a:endParaRPr lang="ru-RU" sz="1519" b="0" dirty="0">
              <a:solidFill>
                <a:srgbClr val="FFFFFF">
                  <a:lumMod val="100000"/>
                </a:srgbClr>
              </a:solidFill>
              <a:latin typeface="Montserrat" panose="020B0A04020102020204" pitchFamily="34" charset="0"/>
            </a:endParaRPr>
          </a:p>
        </p:txBody>
      </p:sp>
      <p:sp>
        <p:nvSpPr>
          <p:cNvPr id="5" name="roundRect 5"/>
          <p:cNvSpPr/>
          <p:nvPr/>
        </p:nvSpPr>
        <p:spPr>
          <a:xfrm>
            <a:off x="6350" y="2844800"/>
            <a:ext cx="12198350" cy="4311650"/>
          </a:xfrm>
          <a:prstGeom prst="roundRect">
            <a:avLst>
              <a:gd name="adj" fmla="val 3500"/>
            </a:avLst>
          </a:prstGeom>
          <a:ln w="0"/>
        </p:spPr>
      </p:sp>
      <p:sp>
        <p:nvSpPr>
          <p:cNvPr id="18" name="Прямоугольник 18"/>
          <p:cNvSpPr/>
          <p:nvPr/>
        </p:nvSpPr>
        <p:spPr>
          <a:xfrm>
            <a:off x="1730228" y="2078592"/>
            <a:ext cx="8828378" cy="1205321"/>
          </a:xfrm>
          <a:prstGeom prst="rect">
            <a:avLst/>
          </a:prstGeom>
          <a:noFill/>
          <a:ln w="0"/>
        </p:spPr>
        <p:txBody>
          <a:bodyPr rtlCol="0" anchor="ctr"/>
          <a:lstStyle/>
          <a:p>
            <a:r>
              <a:rPr lang="ru-RU" sz="1600" dirty="0">
                <a:solidFill>
                  <a:srgbClr val="FFFFFF">
                    <a:lumMod val="100000"/>
                    <a:alpha val="100000"/>
                  </a:srgbClr>
                </a:solidFill>
                <a:latin typeface="Montserrat" panose="020B0A04020102020204" pitchFamily="34" charset="0"/>
              </a:rPr>
              <a:t>63,63636% - финансирование округа - 7 000,00 тыс. руб.
32,27272 % - </a:t>
            </a:r>
            <a:r>
              <a:rPr lang="ru-RU" sz="1600" dirty="0" err="1">
                <a:solidFill>
                  <a:srgbClr val="FFFFFF">
                    <a:lumMod val="100000"/>
                    <a:alpha val="100000"/>
                  </a:srgbClr>
                </a:solidFill>
                <a:latin typeface="Montserrat" panose="020B0A04020102020204" pitchFamily="34" charset="0"/>
              </a:rPr>
              <a:t>софинансирование</a:t>
            </a:r>
            <a:r>
              <a:rPr lang="ru-RU" sz="1600" dirty="0">
                <a:solidFill>
                  <a:srgbClr val="FFFFFF">
                    <a:lumMod val="100000"/>
                    <a:alpha val="100000"/>
                  </a:srgbClr>
                </a:solidFill>
                <a:latin typeface="Montserrat" panose="020B0A04020102020204" pitchFamily="34" charset="0"/>
              </a:rPr>
              <a:t> местный бюджет -3550, </a:t>
            </a:r>
            <a:r>
              <a:rPr lang="ru-RU" sz="1600" dirty="0" err="1">
                <a:solidFill>
                  <a:srgbClr val="FFFFFF">
                    <a:lumMod val="100000"/>
                    <a:alpha val="100000"/>
                  </a:srgbClr>
                </a:solidFill>
                <a:latin typeface="Montserrat" panose="020B0A04020102020204" pitchFamily="34" charset="0"/>
              </a:rPr>
              <a:t>тыс.руб</a:t>
            </a:r>
            <a:endParaRPr lang="ru-RU" sz="1600" dirty="0">
              <a:solidFill>
                <a:srgbClr val="FFFFFF">
                  <a:lumMod val="100000"/>
                  <a:alpha val="100000"/>
                </a:srgbClr>
              </a:solidFill>
              <a:latin typeface="Montserrat" panose="020B0A04020102020204" pitchFamily="34" charset="0"/>
            </a:endParaRPr>
          </a:p>
          <a:p>
            <a:r>
              <a:rPr lang="ru-RU" sz="1600" dirty="0">
                <a:solidFill>
                  <a:srgbClr val="FFFFFF">
                    <a:lumMod val="100000"/>
                    <a:alpha val="100000"/>
                  </a:srgbClr>
                </a:solidFill>
                <a:latin typeface="Montserrat" panose="020B0A04020102020204" pitchFamily="34" charset="0"/>
              </a:rPr>
              <a:t>4,09092 % - инициативные платежи от граждан и </a:t>
            </a:r>
            <a:r>
              <a:rPr lang="ru-RU" sz="1600" dirty="0" err="1">
                <a:solidFill>
                  <a:srgbClr val="FFFFFF">
                    <a:lumMod val="100000"/>
                    <a:alpha val="100000"/>
                  </a:srgbClr>
                </a:solidFill>
                <a:latin typeface="Montserrat" panose="020B0A04020102020204" pitchFamily="34" charset="0"/>
              </a:rPr>
              <a:t>юр.лиц</a:t>
            </a:r>
            <a:r>
              <a:rPr lang="ru-RU" sz="1600" dirty="0">
                <a:solidFill>
                  <a:srgbClr val="FFFFFF">
                    <a:lumMod val="100000"/>
                    <a:alpha val="100000"/>
                  </a:srgbClr>
                </a:solidFill>
                <a:latin typeface="Montserrat" panose="020B0A04020102020204" pitchFamily="34" charset="0"/>
              </a:rPr>
              <a:t> – 450,00 тыс. </a:t>
            </a:r>
            <a:r>
              <a:rPr lang="ru-RU" sz="1600" dirty="0" err="1">
                <a:solidFill>
                  <a:srgbClr val="FFFFFF">
                    <a:lumMod val="100000"/>
                    <a:alpha val="100000"/>
                  </a:srgbClr>
                </a:solidFill>
                <a:latin typeface="Montserrat" panose="020B0A04020102020204" pitchFamily="34" charset="0"/>
              </a:rPr>
              <a:t>руб</a:t>
            </a:r>
            <a:r>
              <a:rPr lang="ru-RU" sz="1600" dirty="0">
                <a:solidFill>
                  <a:srgbClr val="FFFFFF">
                    <a:lumMod val="100000"/>
                    <a:alpha val="100000"/>
                  </a:srgbClr>
                </a:solidFill>
                <a:latin typeface="Montserrat" panose="020B0A04020102020204" pitchFamily="34" charset="0"/>
              </a:rPr>
              <a:t> </a:t>
            </a:r>
            <a:r>
              <a:rPr lang="ru-RU" sz="1323" b="0" dirty="0">
                <a:solidFill>
                  <a:srgbClr val="FFFFFF">
                    <a:lumMod val="100000"/>
                    <a:alpha val="100000"/>
                  </a:srgbClr>
                </a:solidFill>
                <a:latin typeface="Montserrat" panose="020B0A04020102020204" pitchFamily="34" charset="0"/>
              </a:rPr>
              <a:t>
</a:t>
            </a:r>
            <a:endParaRPr lang="ru-RU" sz="1323" b="0" dirty="0">
              <a:solidFill>
                <a:srgbClr val="FFFFFF">
                  <a:lumMod val="100000"/>
                </a:srgbClr>
              </a:solidFill>
              <a:latin typeface="Montserrat" panose="020B0A04020102020204" pitchFamily="34" charset="0"/>
            </a:endParaRPr>
          </a:p>
        </p:txBody>
      </p:sp>
      <p:sp>
        <p:nvSpPr>
          <p:cNvPr id="19" name="Прямоугольник 18"/>
          <p:cNvSpPr/>
          <p:nvPr/>
        </p:nvSpPr>
        <p:spPr>
          <a:xfrm>
            <a:off x="-124235" y="-174707"/>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7</a:t>
            </a:r>
            <a:endParaRPr lang="ru-RU" sz="3600" b="0" dirty="0">
              <a:solidFill>
                <a:srgbClr val="FFFFFF">
                  <a:lumMod val="100000"/>
                </a:srgbClr>
              </a:solidFill>
              <a:latin typeface="Montserrat" panose="020B0A04020102020204" pitchFamily="34" charset="0"/>
            </a:endParaRPr>
          </a:p>
        </p:txBody>
      </p:sp>
      <p:pic>
        <p:nvPicPr>
          <p:cNvPr id="20" name="Рисунок 19"/>
          <p:cNvPicPr>
            <a:picLocks noChangeAspect="1"/>
          </p:cNvPicPr>
          <p:nvPr/>
        </p:nvPicPr>
        <p:blipFill>
          <a:blip r:embed="rId3"/>
          <a:stretch>
            <a:fillRect/>
          </a:stretch>
        </p:blipFill>
        <p:spPr>
          <a:xfrm>
            <a:off x="11403533" y="193683"/>
            <a:ext cx="585267" cy="719390"/>
          </a:xfrm>
          <a:prstGeom prst="rect">
            <a:avLst/>
          </a:prstGeom>
        </p:spPr>
      </p:pic>
      <p:pic>
        <p:nvPicPr>
          <p:cNvPr id="21" name="Рисунок 20"/>
          <p:cNvPicPr>
            <a:picLocks noChangeAspect="1"/>
          </p:cNvPicPr>
          <p:nvPr/>
        </p:nvPicPr>
        <p:blipFill>
          <a:blip r:embed="rId4"/>
          <a:stretch>
            <a:fillRect/>
          </a:stretch>
        </p:blipFill>
        <p:spPr>
          <a:xfrm>
            <a:off x="10558606" y="208534"/>
            <a:ext cx="658425" cy="658425"/>
          </a:xfrm>
          <a:prstGeom prst="rect">
            <a:avLst/>
          </a:prstGeom>
        </p:spPr>
      </p:pic>
      <p:sp>
        <p:nvSpPr>
          <p:cNvPr id="25" name="Прямоугольник 7"/>
          <p:cNvSpPr/>
          <p:nvPr/>
        </p:nvSpPr>
        <p:spPr>
          <a:xfrm>
            <a:off x="1730228" y="3619715"/>
            <a:ext cx="4263166" cy="480605"/>
          </a:xfrm>
          <a:prstGeom prst="rect">
            <a:avLst/>
          </a:prstGeom>
          <a:noFill/>
          <a:ln w="0"/>
        </p:spPr>
        <p:txBody>
          <a:bodyPr rtlCol="0" anchor="ctr"/>
          <a:lstStyle/>
          <a:p>
            <a:pPr algn="l"/>
            <a:r>
              <a:rPr lang="ru-RU" sz="1400" b="0" dirty="0">
                <a:solidFill>
                  <a:srgbClr val="000000">
                    <a:lumMod val="100000"/>
                    <a:alpha val="100000"/>
                  </a:srgbClr>
                </a:solidFill>
                <a:latin typeface="Montserrat" panose="020B0A04020102020204" pitchFamily="34" charset="0"/>
              </a:rPr>
              <a:t>Спортивный пол (Система </a:t>
            </a:r>
            <a:r>
              <a:rPr lang="en-US" sz="1400" dirty="0">
                <a:solidFill>
                  <a:srgbClr val="000000">
                    <a:lumMod val="100000"/>
                    <a:alpha val="100000"/>
                  </a:srgbClr>
                </a:solidFill>
                <a:latin typeface="Montserrat" panose="020B0A04020102020204" pitchFamily="34" charset="0"/>
              </a:rPr>
              <a:t>NEOWOOD PRO</a:t>
            </a:r>
            <a:r>
              <a:rPr lang="ru-RU" sz="1400" b="0" dirty="0">
                <a:solidFill>
                  <a:srgbClr val="000000">
                    <a:lumMod val="100000"/>
                    <a:alpha val="100000"/>
                  </a:srgbClr>
                </a:solidFill>
                <a:latin typeface="Montserrat" panose="020B0A04020102020204" pitchFamily="34" charset="0"/>
              </a:rPr>
              <a:t>)</a:t>
            </a:r>
            <a:endParaRPr lang="ru-RU" sz="1400" b="0" dirty="0">
              <a:solidFill>
                <a:srgbClr val="000000">
                  <a:lumMod val="100000"/>
                </a:srgbClr>
              </a:solidFill>
              <a:latin typeface="Montserrat" panose="020B0A04020102020204" pitchFamily="34" charset="0"/>
            </a:endParaRPr>
          </a:p>
        </p:txBody>
      </p:sp>
      <p:sp>
        <p:nvSpPr>
          <p:cNvPr id="26" name="Прямоугольник 8"/>
          <p:cNvSpPr/>
          <p:nvPr/>
        </p:nvSpPr>
        <p:spPr>
          <a:xfrm>
            <a:off x="6092825" y="3693238"/>
            <a:ext cx="3645189" cy="908050"/>
          </a:xfrm>
          <a:prstGeom prst="rect">
            <a:avLst/>
          </a:prstGeom>
          <a:noFill/>
          <a:ln w="0"/>
        </p:spPr>
        <p:txBody>
          <a:bodyPr rtlCol="0" anchor="ctr"/>
          <a:lstStyle/>
          <a:p>
            <a:pPr algn="l"/>
            <a:r>
              <a:rPr lang="ru-RU" sz="1400" b="0" dirty="0">
                <a:solidFill>
                  <a:srgbClr val="000000">
                    <a:lumMod val="100000"/>
                    <a:alpha val="100000"/>
                  </a:srgbClr>
                </a:solidFill>
                <a:latin typeface="Montserrat" panose="020B0A04020102020204" pitchFamily="34" charset="0"/>
              </a:rPr>
              <a:t>Демонтаж, стяжка, монтаж спортивного пола, прорисовка игровых разметок</a:t>
            </a:r>
            <a:r>
              <a:rPr lang="ru-RU" sz="1200" b="0" dirty="0">
                <a:solidFill>
                  <a:srgbClr val="000000">
                    <a:lumMod val="100000"/>
                    <a:alpha val="100000"/>
                  </a:srgbClr>
                </a:solidFill>
                <a:latin typeface="Montserrat" panose="020B0A04020102020204" pitchFamily="34" charset="0"/>
              </a:rPr>
              <a:t> </a:t>
            </a:r>
            <a:r>
              <a:rPr lang="ru-RU" sz="1176" b="0" dirty="0">
                <a:solidFill>
                  <a:srgbClr val="000000">
                    <a:lumMod val="100000"/>
                    <a:alpha val="100000"/>
                  </a:srgbClr>
                </a:solidFill>
                <a:latin typeface="Montserrat" panose="020B0A04020102020204" pitchFamily="34" charset="0"/>
              </a:rPr>
              <a:t>
</a:t>
            </a:r>
            <a:endParaRPr lang="ru-RU" sz="1176" b="0" dirty="0">
              <a:solidFill>
                <a:srgbClr val="000000">
                  <a:lumMod val="100000"/>
                </a:srgbClr>
              </a:solidFill>
              <a:latin typeface="Montserrat" panose="020B0A04020102020204" pitchFamily="34" charset="0"/>
            </a:endParaRPr>
          </a:p>
        </p:txBody>
      </p:sp>
      <p:sp>
        <p:nvSpPr>
          <p:cNvPr id="27" name="Прямоугольник 9"/>
          <p:cNvSpPr/>
          <p:nvPr/>
        </p:nvSpPr>
        <p:spPr>
          <a:xfrm>
            <a:off x="9492166" y="3739367"/>
            <a:ext cx="1911367" cy="241300"/>
          </a:xfrm>
          <a:prstGeom prst="rect">
            <a:avLst/>
          </a:prstGeom>
          <a:noFill/>
          <a:ln w="0"/>
        </p:spPr>
        <p:txBody>
          <a:bodyPr rtlCol="0" anchor="ctr"/>
          <a:lstStyle/>
          <a:p>
            <a:pPr algn="l"/>
            <a:r>
              <a:rPr lang="ru-RU" sz="1568" b="0" dirty="0">
                <a:solidFill>
                  <a:srgbClr val="000000">
                    <a:lumMod val="100000"/>
                    <a:alpha val="100000"/>
                  </a:srgbClr>
                </a:solidFill>
                <a:latin typeface="Roboto" panose="020B0A04020102020204" pitchFamily="34" charset="0"/>
              </a:rPr>
              <a:t>10 742 299,00</a:t>
            </a:r>
            <a:endParaRPr lang="ru-RU" sz="1568" b="0" dirty="0">
              <a:solidFill>
                <a:srgbClr val="000000">
                  <a:lumMod val="100000"/>
                </a:srgbClr>
              </a:solidFill>
              <a:latin typeface="Roboto" panose="020B0A04020102020204" pitchFamily="34" charset="0"/>
            </a:endParaRPr>
          </a:p>
        </p:txBody>
      </p:sp>
      <p:sp>
        <p:nvSpPr>
          <p:cNvPr id="28" name="Прямоугольник 10">
            <a:extLst>
              <a:ext uri="{FF2B5EF4-FFF2-40B4-BE49-F238E27FC236}">
                <a16:creationId xmlns:a16="http://schemas.microsoft.com/office/drawing/2014/main" id="{640614C8-F5E6-4CF4-9E53-2B0005B91F1A}"/>
              </a:ext>
            </a:extLst>
          </p:cNvPr>
          <p:cNvSpPr/>
          <p:nvPr/>
        </p:nvSpPr>
        <p:spPr>
          <a:xfrm>
            <a:off x="1730228" y="4436122"/>
            <a:ext cx="4263166" cy="600414"/>
          </a:xfrm>
          <a:prstGeom prst="rect">
            <a:avLst/>
          </a:prstGeom>
          <a:noFill/>
          <a:ln w="0"/>
        </p:spPr>
        <p:txBody>
          <a:bodyPr rtlCol="0" anchor="ctr"/>
          <a:lstStyle/>
          <a:p>
            <a:pPr algn="l"/>
            <a:r>
              <a:rPr lang="ru-RU" sz="1400" b="0" dirty="0">
                <a:solidFill>
                  <a:srgbClr val="000000">
                    <a:lumMod val="100000"/>
                    <a:alpha val="100000"/>
                  </a:srgbClr>
                </a:solidFill>
                <a:latin typeface="Montserrat" panose="020B0A04020102020204" pitchFamily="34" charset="0"/>
              </a:rPr>
              <a:t>Услуги </a:t>
            </a:r>
            <a:r>
              <a:rPr lang="ru-RU" sz="1400" dirty="0">
                <a:solidFill>
                  <a:srgbClr val="000000">
                    <a:lumMod val="100000"/>
                    <a:alpha val="100000"/>
                  </a:srgbClr>
                </a:solidFill>
                <a:latin typeface="Montserrat" panose="020B0A04020102020204" pitchFamily="34" charset="0"/>
              </a:rPr>
              <a:t>по п</a:t>
            </a:r>
            <a:r>
              <a:rPr lang="ru-RU" sz="1400" b="0" dirty="0">
                <a:solidFill>
                  <a:srgbClr val="000000">
                    <a:lumMod val="100000"/>
                    <a:alpha val="100000"/>
                  </a:srgbClr>
                </a:solidFill>
                <a:latin typeface="Montserrat" panose="020B0A04020102020204" pitchFamily="34" charset="0"/>
              </a:rPr>
              <a:t>роведению соревнований</a:t>
            </a:r>
          </a:p>
        </p:txBody>
      </p:sp>
      <p:sp>
        <p:nvSpPr>
          <p:cNvPr id="14" name="Прямоугольник 13"/>
          <p:cNvSpPr/>
          <p:nvPr/>
        </p:nvSpPr>
        <p:spPr>
          <a:xfrm>
            <a:off x="6089650" y="4513450"/>
            <a:ext cx="2981922" cy="1384995"/>
          </a:xfrm>
          <a:prstGeom prst="rect">
            <a:avLst/>
          </a:prstGeom>
        </p:spPr>
        <p:txBody>
          <a:bodyPr wrap="square">
            <a:spAutoFit/>
          </a:bodyPr>
          <a:lstStyle/>
          <a:p>
            <a:r>
              <a:rPr lang="ru-RU" sz="1400" dirty="0"/>
              <a:t>Благотворительный турнир по футзалу г.п. Пойковский, посвященный Дню защитника Отечества, открытый мемориальный турнир по боксу, посвященный памяти А. Захарова</a:t>
            </a:r>
          </a:p>
        </p:txBody>
      </p:sp>
      <p:sp>
        <p:nvSpPr>
          <p:cNvPr id="29" name="Прямоугольник 12">
            <a:extLst>
              <a:ext uri="{FF2B5EF4-FFF2-40B4-BE49-F238E27FC236}">
                <a16:creationId xmlns:a16="http://schemas.microsoft.com/office/drawing/2014/main" id="{CD9C2283-EA98-42FA-B3AA-731ED8F2FA26}"/>
              </a:ext>
            </a:extLst>
          </p:cNvPr>
          <p:cNvSpPr/>
          <p:nvPr/>
        </p:nvSpPr>
        <p:spPr>
          <a:xfrm>
            <a:off x="9509628" y="4588193"/>
            <a:ext cx="5486400" cy="241300"/>
          </a:xfrm>
          <a:prstGeom prst="rect">
            <a:avLst/>
          </a:prstGeom>
          <a:noFill/>
          <a:ln w="0"/>
        </p:spPr>
        <p:txBody>
          <a:bodyPr rtlCol="0" anchor="ctr"/>
          <a:lstStyle/>
          <a:p>
            <a:pPr algn="l"/>
            <a:r>
              <a:rPr lang="ru-RU" sz="1568" b="0" dirty="0">
                <a:solidFill>
                  <a:srgbClr val="000000">
                    <a:lumMod val="100000"/>
                    <a:alpha val="100000"/>
                  </a:srgbClr>
                </a:solidFill>
                <a:latin typeface="Roboto" panose="020B0A04020102020204" pitchFamily="34" charset="0"/>
              </a:rPr>
              <a:t>257 701,00</a:t>
            </a:r>
            <a:endParaRPr lang="ru-RU" sz="1568" b="0" dirty="0">
              <a:solidFill>
                <a:srgbClr val="000000">
                  <a:lumMod val="100000"/>
                </a:srgbClr>
              </a:solidFill>
              <a:latin typeface="Roboto" panose="020B0A04020102020204" pitchFamily="34" charset="0"/>
            </a:endParaRPr>
          </a:p>
        </p:txBody>
      </p:sp>
      <p:sp>
        <p:nvSpPr>
          <p:cNvPr id="30" name="Прямоугольник 17"/>
          <p:cNvSpPr/>
          <p:nvPr/>
        </p:nvSpPr>
        <p:spPr>
          <a:xfrm>
            <a:off x="8144618" y="6103381"/>
            <a:ext cx="5486400" cy="241300"/>
          </a:xfrm>
          <a:prstGeom prst="rect">
            <a:avLst/>
          </a:prstGeom>
          <a:noFill/>
          <a:ln w="0"/>
        </p:spPr>
        <p:txBody>
          <a:bodyPr rtlCol="0" anchor="ctr"/>
          <a:lstStyle/>
          <a:p>
            <a:pPr algn="l"/>
            <a:r>
              <a:rPr lang="ru-RU" sz="1568" b="0" dirty="0">
                <a:solidFill>
                  <a:srgbClr val="000000">
                    <a:lumMod val="100000"/>
                    <a:alpha val="100000"/>
                  </a:srgbClr>
                </a:solidFill>
                <a:latin typeface="Montserrat" panose="020B0A04020102020204" pitchFamily="34" charset="0"/>
              </a:rPr>
              <a:t>Итого</a:t>
            </a:r>
            <a:endParaRPr lang="ru-RU" sz="1568" b="0" dirty="0">
              <a:solidFill>
                <a:srgbClr val="000000">
                  <a:lumMod val="100000"/>
                </a:srgbClr>
              </a:solidFill>
              <a:latin typeface="Montserrat" panose="020B0A04020102020204" pitchFamily="34" charset="0"/>
            </a:endParaRPr>
          </a:p>
        </p:txBody>
      </p:sp>
      <p:sp>
        <p:nvSpPr>
          <p:cNvPr id="31" name="Прямоугольник 16"/>
          <p:cNvSpPr/>
          <p:nvPr/>
        </p:nvSpPr>
        <p:spPr>
          <a:xfrm>
            <a:off x="9508784" y="6058807"/>
            <a:ext cx="5486400" cy="228600"/>
          </a:xfrm>
          <a:prstGeom prst="rect">
            <a:avLst/>
          </a:prstGeom>
          <a:noFill/>
          <a:ln w="0"/>
        </p:spPr>
        <p:txBody>
          <a:bodyPr rtlCol="0" anchor="ctr"/>
          <a:lstStyle/>
          <a:p>
            <a:pPr algn="l"/>
            <a:r>
              <a:rPr lang="ru-RU" sz="1470" b="0" dirty="0">
                <a:solidFill>
                  <a:srgbClr val="000000">
                    <a:lumMod val="100000"/>
                    <a:alpha val="100000"/>
                  </a:srgbClr>
                </a:solidFill>
                <a:latin typeface="Roboto" panose="020B0A04020102020204" pitchFamily="34" charset="0"/>
              </a:rPr>
              <a:t>11 000 000,00</a:t>
            </a:r>
            <a:endParaRPr lang="ru-RU" sz="1470" b="0" dirty="0">
              <a:solidFill>
                <a:srgbClr val="000000">
                  <a:lumMod val="100000"/>
                </a:srgbClr>
              </a:solidFill>
              <a:latin typeface="Roboto" panose="020B0A04020102020204" pitchFamily="34" charset="0"/>
            </a:endParaRPr>
          </a:p>
        </p:txBody>
      </p:sp>
    </p:spTree>
    <p:extLst>
      <p:ext uri="{BB962C8B-B14F-4D97-AF65-F5344CB8AC3E}">
        <p14:creationId xmlns:p14="http://schemas.microsoft.com/office/powerpoint/2010/main" val="358242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lumMod val="100000"/>
          </a:srgb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3"/>
          <p:cNvSpPr/>
          <p:nvPr/>
        </p:nvSpPr>
        <p:spPr>
          <a:xfrm>
            <a:off x="2127565" y="2662359"/>
            <a:ext cx="8064500" cy="596900"/>
          </a:xfrm>
          <a:prstGeom prst="rect">
            <a:avLst/>
          </a:prstGeom>
          <a:noFill/>
          <a:ln w="0"/>
        </p:spPr>
        <p:txBody>
          <a:bodyPr rtlCol="0" anchor="ctr"/>
          <a:lstStyle/>
          <a:p>
            <a:pPr algn="ctr"/>
            <a:r>
              <a:rPr lang="ru-RU" sz="5000" b="0" dirty="0">
                <a:solidFill>
                  <a:schemeClr val="bg1"/>
                </a:solidFill>
                <a:latin typeface="Montserrat" panose="020B0A04020102020204" pitchFamily="34" charset="0"/>
              </a:rPr>
              <a:t>Спасибо за внимание</a:t>
            </a:r>
          </a:p>
        </p:txBody>
      </p:sp>
      <p:pic>
        <p:nvPicPr>
          <p:cNvPr id="4" name="Рисунок 4"/>
          <p:cNvPicPr>
            <a:picLocks noChangeAspect="1"/>
          </p:cNvPicPr>
          <p:nvPr/>
        </p:nvPicPr>
        <p:blipFill>
          <a:blip r:embed="rId3" cstate="print">
            <a:extLst>
              <a:ext uri="{E5E232E6-6AD8-72DB-D69F-1AA9D42054DC}">
                <a14:useLocalDpi xmlns:a14="http://schemas.microsoft.com/office/drawing/2010/main" xmlns:p14="http://schemas.microsoft.com/office/powerpoint/2010/main" xmlns="" val="0"/>
              </a:ext>
            </a:extLst>
          </a:blip>
          <a:srcRect r="160"/>
          <a:stretch>
            <a:fillRect/>
          </a:stretch>
        </p:blipFill>
        <p:spPr>
          <a:xfrm>
            <a:off x="0" y="0"/>
            <a:ext cx="3602330" cy="6858000"/>
          </a:xfrm>
          <a:prstGeom prst="rect">
            <a:avLst/>
          </a:prstGeom>
        </p:spPr>
      </p:pic>
      <p:sp>
        <p:nvSpPr>
          <p:cNvPr id="5" name="Прямоугольник 4"/>
          <p:cNvSpPr/>
          <p:nvPr/>
        </p:nvSpPr>
        <p:spPr>
          <a:xfrm>
            <a:off x="69767" y="6163611"/>
            <a:ext cx="2198408" cy="383241"/>
          </a:xfrm>
          <a:prstGeom prst="rect">
            <a:avLst/>
          </a:prstGeom>
          <a:noFill/>
          <a:ln w="0"/>
        </p:spPr>
        <p:txBody>
          <a:bodyPr rtlCol="0" anchor="ctr"/>
          <a:lstStyle/>
          <a:p>
            <a:pPr algn="ctr"/>
            <a:r>
              <a:rPr lang="ru-RU" sz="3600" b="0" dirty="0">
                <a:solidFill>
                  <a:srgbClr val="FFFFFF">
                    <a:lumMod val="100000"/>
                    <a:alpha val="100000"/>
                  </a:srgbClr>
                </a:solidFill>
                <a:latin typeface="Montserrat" panose="020B0A04020102020204" pitchFamily="34" charset="0"/>
              </a:rPr>
              <a:t>
слайд 8</a:t>
            </a:r>
            <a:endParaRPr lang="ru-RU" sz="3600" b="0" dirty="0">
              <a:solidFill>
                <a:srgbClr val="FFFFFF">
                  <a:lumMod val="100000"/>
                </a:srgbClr>
              </a:solidFill>
              <a:latin typeface="Montserrat" panose="020B0A04020102020204" pitchFamily="34" charset="0"/>
            </a:endParaRPr>
          </a:p>
        </p:txBody>
      </p:sp>
      <p:pic>
        <p:nvPicPr>
          <p:cNvPr id="6" name="Рисунок 5"/>
          <p:cNvPicPr>
            <a:picLocks noChangeAspect="1"/>
          </p:cNvPicPr>
          <p:nvPr/>
        </p:nvPicPr>
        <p:blipFill>
          <a:blip r:embed="rId4"/>
          <a:stretch>
            <a:fillRect/>
          </a:stretch>
        </p:blipFill>
        <p:spPr>
          <a:xfrm>
            <a:off x="11442292" y="248556"/>
            <a:ext cx="585267" cy="719390"/>
          </a:xfrm>
          <a:prstGeom prst="rect">
            <a:avLst/>
          </a:prstGeom>
        </p:spPr>
      </p:pic>
      <p:pic>
        <p:nvPicPr>
          <p:cNvPr id="7" name="Рисунок 6"/>
          <p:cNvPicPr>
            <a:picLocks noChangeAspect="1"/>
          </p:cNvPicPr>
          <p:nvPr/>
        </p:nvPicPr>
        <p:blipFill>
          <a:blip r:embed="rId5"/>
          <a:stretch>
            <a:fillRect/>
          </a:stretch>
        </p:blipFill>
        <p:spPr>
          <a:xfrm>
            <a:off x="10597365" y="263407"/>
            <a:ext cx="658425" cy="658425"/>
          </a:xfrm>
          <a:prstGeom prst="rect">
            <a:avLst/>
          </a:prstGeom>
        </p:spPr>
      </p:pic>
    </p:spTree>
    <p:extLst>
      <p:ext uri="{BB962C8B-B14F-4D97-AF65-F5344CB8AC3E}">
        <p14:creationId xmlns:p14="http://schemas.microsoft.com/office/powerpoint/2010/main" val="35824260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3C9DFF"/>
      </a:accent1>
      <a:accent2>
        <a:srgbClr val="1B4560"/>
      </a:accent2>
      <a:accent3>
        <a:srgbClr val="236EB2"/>
      </a:accent3>
      <a:accent4>
        <a:srgbClr val="FFC000"/>
      </a:accent4>
      <a:accent5>
        <a:srgbClr val="F6F6F6"/>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605</Words>
  <Application>Microsoft Office PowerPoint</Application>
  <PresentationFormat>Широкоэкранный</PresentationFormat>
  <Paragraphs>65</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Montserrat</vt:lpstr>
      <vt:lpstr>Roboto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 Белкин</dc:creator>
  <cp:lastModifiedBy>Липатова Юлия Александровна</cp:lastModifiedBy>
  <cp:revision>83</cp:revision>
  <cp:lastPrinted>2026-06-22T10:16:53Z</cp:lastPrinted>
  <dcterms:created xsi:type="dcterms:W3CDTF">2023-08-03T11:07:17Z</dcterms:created>
  <dcterms:modified xsi:type="dcterms:W3CDTF">2026-07-03T09:13:36Z</dcterms:modified>
</cp:coreProperties>
</file>