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xlsx" ContentType="application/vnd.openxmlformats-officedocument.spreadsheetml.sheet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4" r:id="rId2"/>
    <p:sldId id="258" r:id="rId3"/>
    <p:sldId id="280" r:id="rId4"/>
    <p:sldId id="259" r:id="rId5"/>
    <p:sldId id="283" r:id="rId6"/>
    <p:sldId id="271" r:id="rId7"/>
    <p:sldId id="272" r:id="rId8"/>
    <p:sldId id="281" r:id="rId9"/>
    <p:sldId id="282" r:id="rId10"/>
    <p:sldId id="273" r:id="rId11"/>
    <p:sldId id="28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127AC5-35FD-4179-80C6-FF227F43F197}">
          <p14:sldIdLst>
            <p14:sldId id="284"/>
            <p14:sldId id="258"/>
            <p14:sldId id="280"/>
            <p14:sldId id="259"/>
            <p14:sldId id="283"/>
            <p14:sldId id="271"/>
            <p14:sldId id="272"/>
            <p14:sldId id="281"/>
            <p14:sldId id="282"/>
            <p14:sldId id="273"/>
            <p14:sldId id="285"/>
          </p14:sldIdLst>
        </p14:section>
        <p14:section name="Раздел без заголовка" id="{B5127696-67DF-4D84-A7F6-FA10592C7A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B65"/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 snapToObjects="1">
      <p:cViewPr>
        <p:scale>
          <a:sx n="75" d="100"/>
          <a:sy n="75" d="100"/>
        </p:scale>
        <p:origin x="456" y="930"/>
      </p:cViewPr>
      <p:guideLst>
        <p:guide orient="horz" pos="162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800" b="1">
                <a:solidFill>
                  <a:srgbClr val="4472C4"/>
                </a:solidFill>
                <a:latin typeface="Times New Roman"/>
                <a:ea typeface="Calibri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+mn-cs"/>
              </a:rPr>
              <a:t>813 176,67</a:t>
            </a:r>
            <a:endParaRPr lang="ru-RU" sz="2800" b="1" dirty="0">
              <a:solidFill>
                <a:schemeClr val="bg1"/>
              </a:solidFill>
              <a:latin typeface="Times New Roman"/>
              <a:ea typeface="Calibri"/>
              <a:cs typeface="+mn-cs"/>
            </a:endParaRPr>
          </a:p>
        </c:rich>
      </c:tx>
      <c:layout>
        <c:manualLayout>
          <c:xMode val="edge"/>
          <c:yMode val="edge"/>
          <c:x val="0.56238958632442182"/>
          <c:y val="6.50724037178394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900000000000003E-2"/>
          <c:y val="0.11713899999999999"/>
          <c:w val="0.57425099999999996"/>
          <c:h val="0.861376999999999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rstGeom prst="rect">
              <a:avLst/>
            </a:prstGeom>
            <a:ln w="38100">
              <a:solidFill>
                <a:schemeClr val="tx1"/>
              </a:solidFill>
            </a:ln>
          </c:spPr>
          <c:dPt>
            <c:idx val="0"/>
            <c:bubble3D val="0"/>
            <c:spPr>
              <a:prstGeom prst="rect">
                <a:avLst/>
              </a:prstGeom>
              <a:solidFill>
                <a:srgbClr val="00CC66"/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D3-47F0-AA94-FD515884FBAC}"/>
              </c:ext>
            </c:extLst>
          </c:dPt>
          <c:dPt>
            <c:idx val="2"/>
            <c:bubble3D val="0"/>
            <c:explosion val="10"/>
            <c:spPr>
              <a:prstGeom prst="rect">
                <a:avLst/>
              </a:prstGeom>
              <a:solidFill>
                <a:srgbClr val="6666FF"/>
              </a:solidFill>
              <a:ln w="381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BD3-47F0-AA94-FD515884FBA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D3-47F0-AA94-FD515884FBAC}"/>
                </c:ext>
              </c:extLst>
            </c:dLbl>
            <c:dLbl>
              <c:idx val="1"/>
              <c:layout>
                <c:manualLayout>
                  <c:x val="-0.28066137657013962"/>
                  <c:y val="0.1241647483844371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dirty="0" smtClean="0"/>
                      <a:t>30%</a:t>
                    </a:r>
                    <a:endParaRPr lang="en-US" dirty="0"/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dirty="0" smtClean="0"/>
                      <a:t>243</a:t>
                    </a:r>
                    <a:r>
                      <a:rPr lang="en-US" sz="2000" baseline="0" dirty="0" smtClean="0"/>
                      <a:t> 953,01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3238409306905"/>
                      <c:h val="0.24459506668246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BD3-47F0-AA94-FD515884FBAC}"/>
                </c:ext>
              </c:extLst>
            </c:dLbl>
            <c:dLbl>
              <c:idx val="2"/>
              <c:layout>
                <c:manualLayout>
                  <c:x val="7.6467543769251009E-2"/>
                  <c:y val="-8.752330545561740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70%</a:t>
                    </a:r>
                  </a:p>
                  <a:p>
                    <a:r>
                      <a:rPr lang="en-US" sz="2000" dirty="0" smtClean="0"/>
                      <a:t>569 223,66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1435196317543197"/>
                      <c:h val="0.38553898531311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D3-47F0-AA94-FD515884F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Местный бюджет</c:v>
                </c:pt>
                <c:pt idx="1">
                  <c:v>Инициативные платежи</c:v>
                </c:pt>
                <c:pt idx="2">
                  <c:v>Бюджет округа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D3-47F0-AA94-FD515884F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8D6D-EA37-41DF-9D29-3214CC418036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AAF3-E967-4A95-A7DF-1062F0444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69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AAF3-E967-4A95-A7DF-1062F04443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8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AAF3-E967-4A95-A7DF-1062F04443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7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AAF3-E967-4A95-A7DF-1062F04443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8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AAF3-E967-4A95-A7DF-1062F04443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AAF3-E967-4A95-A7DF-1062F044431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1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6075" y="595671"/>
            <a:ext cx="4502898" cy="920676"/>
          </a:xfrm>
        </p:spPr>
        <p:txBody>
          <a:bodyPr>
            <a:noAutofit/>
          </a:bodyPr>
          <a:lstStyle/>
          <a:p>
            <a:r>
              <a:rPr lang="ru-RU" sz="3500" b="1" spc="-1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«НОВОГОДНЕЕ ЧУДО»</a:t>
            </a:r>
            <a:endParaRPr lang="ru-RU" sz="3500" b="1" spc="-1" dirty="0">
              <a:solidFill>
                <a:srgbClr val="331B65"/>
              </a:solidFill>
              <a:latin typeface="Cambria Math" panose="02040503050406030204" pitchFamily="18" charset="0"/>
              <a:ea typeface="Cambria Math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7901" y="4501420"/>
            <a:ext cx="4699251" cy="3429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900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Ханты-Мансийский автономный</a:t>
            </a:r>
            <a:r>
              <a:rPr lang="ru-RU" sz="2400" b="1" dirty="0">
                <a:solidFill>
                  <a:srgbClr val="3D424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00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округ – Югра, Советский район, , </a:t>
            </a:r>
            <a:r>
              <a:rPr lang="ru-RU" sz="900" dirty="0" err="1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г.п</a:t>
            </a:r>
            <a:r>
              <a:rPr lang="ru-RU" sz="900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</a:t>
            </a:r>
            <a:r>
              <a:rPr lang="ru-RU" sz="900" dirty="0" err="1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Зеленоборск</a:t>
            </a:r>
            <a:endParaRPr lang="ru-RU" sz="900" dirty="0">
              <a:solidFill>
                <a:srgbClr val="331B65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900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2026 г.</a:t>
            </a:r>
            <a:endParaRPr lang="ru-RU" sz="900" dirty="0">
              <a:solidFill>
                <a:srgbClr val="331B65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EE6A45-E53D-48C2-9B56-B74F4AF04C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6572" y="117647"/>
            <a:ext cx="681904" cy="622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58" y="138441"/>
            <a:ext cx="493412" cy="636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340" y="163480"/>
            <a:ext cx="519652" cy="586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430" y="-7156"/>
            <a:ext cx="1838570" cy="51468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12655" y="1219962"/>
            <a:ext cx="2649738" cy="369277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 algn="ctr"/>
            <a:r>
              <a:rPr lang="ru-RU" spc="-1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и</a:t>
            </a:r>
            <a:r>
              <a:rPr lang="ru-RU" spc="-1" dirty="0">
                <a:solidFill>
                  <a:srgbClr val="331B6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10803020104030203" pitchFamily="2" charset="-79"/>
              </a:rPr>
              <a:t>нициативный проект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32" y="1689114"/>
            <a:ext cx="4532784" cy="30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0" y="3"/>
            <a:ext cx="9144000" cy="5143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/>
          <a:stretch/>
        </p:blipFill>
        <p:spPr bwMode="auto">
          <a:xfrm>
            <a:off x="163937" y="155451"/>
            <a:ext cx="1851490" cy="16829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891486" y="389078"/>
            <a:ext cx="8200102" cy="1384940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>
              <a:tabLst>
                <a:tab pos="542925" algn="l"/>
              </a:tabLst>
            </a:pPr>
            <a:r>
              <a:rPr lang="ru-RU" sz="2800" b="1" dirty="0">
                <a:ln w="0"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ФОТОГРАФИИ СУЩЕСТВУЮЩЕГО </a:t>
            </a:r>
          </a:p>
          <a:p>
            <a:pPr>
              <a:tabLst>
                <a:tab pos="542925" algn="l"/>
              </a:tabLst>
            </a:pPr>
            <a:r>
              <a:rPr lang="ru-RU" sz="2800" b="1" dirty="0">
                <a:ln w="0"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СОСТОЯНИЯ ТЕРРИТОРИИ И</a:t>
            </a:r>
          </a:p>
          <a:p>
            <a:pPr>
              <a:tabLst>
                <a:tab pos="542925" algn="l"/>
              </a:tabLst>
            </a:pPr>
            <a:r>
              <a:rPr lang="ru-RU" sz="2800" b="1" dirty="0">
                <a:ln w="0"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ВИЗУАЛИЗАЦИЯ ПРОЕКТА</a:t>
            </a:r>
            <a:endParaRPr lang="ru-RU" sz="2800" b="1" spc="-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891486" y="1943497"/>
            <a:ext cx="6101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2925" algn="l"/>
              </a:tabLst>
            </a:pPr>
            <a:r>
              <a:rPr lang="ru-RU" sz="2100" dirty="0">
                <a:solidFill>
                  <a:schemeClr val="bg1"/>
                </a:solidFill>
                <a:latin typeface="Times New Roman"/>
              </a:rPr>
              <a:t>ДО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138956" y="1955344"/>
            <a:ext cx="1234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2925" algn="l"/>
              </a:tabLst>
            </a:pPr>
            <a:r>
              <a:rPr lang="ru-RU" sz="2100" dirty="0">
                <a:solidFill>
                  <a:schemeClr val="bg1"/>
                </a:solidFill>
                <a:latin typeface="Times New Roman"/>
              </a:rPr>
              <a:t>ПОСЛЕ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5" y="2464066"/>
            <a:ext cx="3992580" cy="22470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84" y="2464066"/>
            <a:ext cx="3992579" cy="22470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483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0" y="3"/>
            <a:ext cx="9144000" cy="51434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/>
          <a:stretch/>
        </p:blipFill>
        <p:spPr bwMode="auto">
          <a:xfrm>
            <a:off x="163937" y="155451"/>
            <a:ext cx="1851490" cy="16829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1891486" y="389078"/>
            <a:ext cx="8200102" cy="1384940"/>
          </a:xfrm>
          <a:prstGeom prst="rect">
            <a:avLst/>
          </a:prstGeom>
        </p:spPr>
        <p:txBody>
          <a:bodyPr wrap="square" lIns="91384" tIns="45693" rIns="91384" bIns="45693">
            <a:spAutoFit/>
          </a:bodyPr>
          <a:lstStyle/>
          <a:p>
            <a:pPr>
              <a:tabLst>
                <a:tab pos="542925" algn="l"/>
              </a:tabLst>
            </a:pPr>
            <a:r>
              <a:rPr lang="ru-RU" sz="2800" b="1" dirty="0">
                <a:ln w="0"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ФОТОГРАФИИ СУЩЕСТВУЮЩЕГО </a:t>
            </a:r>
          </a:p>
          <a:p>
            <a:pPr>
              <a:tabLst>
                <a:tab pos="542925" algn="l"/>
              </a:tabLst>
            </a:pPr>
            <a:r>
              <a:rPr lang="ru-RU" sz="2800" b="1" dirty="0">
                <a:ln w="0"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СОСТОЯНИЯ ТЕРРИТОРИИ И</a:t>
            </a:r>
          </a:p>
          <a:p>
            <a:pPr>
              <a:tabLst>
                <a:tab pos="542925" algn="l"/>
              </a:tabLst>
            </a:pPr>
            <a:r>
              <a:rPr lang="ru-RU" sz="2800" b="1" dirty="0">
                <a:ln w="0"/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ВИЗУАЛИЗАЦИЯ ПРОЕКТА</a:t>
            </a:r>
            <a:endParaRPr lang="ru-RU" sz="2800" b="1" spc="-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891486" y="1943497"/>
            <a:ext cx="6101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2925" algn="l"/>
              </a:tabLst>
            </a:pPr>
            <a:r>
              <a:rPr lang="ru-RU" sz="2100" dirty="0">
                <a:solidFill>
                  <a:schemeClr val="bg1"/>
                </a:solidFill>
                <a:latin typeface="Times New Roman"/>
              </a:rPr>
              <a:t>ДО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138956" y="1955344"/>
            <a:ext cx="1234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2925" algn="l"/>
              </a:tabLst>
            </a:pPr>
            <a:r>
              <a:rPr lang="ru-RU" sz="2100" dirty="0">
                <a:solidFill>
                  <a:schemeClr val="bg1"/>
                </a:solidFill>
                <a:latin typeface="Times New Roman"/>
              </a:rPr>
              <a:t>ПОСЛЕ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4" y="2438650"/>
            <a:ext cx="4038821" cy="22718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8"/>
          <a:stretch/>
        </p:blipFill>
        <p:spPr>
          <a:xfrm>
            <a:off x="4727029" y="2438052"/>
            <a:ext cx="4019150" cy="22730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180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-38099" y="-144379"/>
            <a:ext cx="9105900" cy="5287879"/>
          </a:xfrm>
          <a:prstGeom prst="rect">
            <a:avLst/>
          </a:prstGeom>
        </p:spPr>
      </p:pic>
      <p:pic>
        <p:nvPicPr>
          <p:cNvPr id="1026" name="Picture 2" descr="C:\Users\User\Desktop\Downloads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r="24749"/>
          <a:stretch/>
        </p:blipFill>
        <p:spPr bwMode="auto">
          <a:xfrm>
            <a:off x="6322309" y="915567"/>
            <a:ext cx="1855728" cy="37870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680" y="1532173"/>
            <a:ext cx="5438478" cy="255382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МЕСТОПОЛОЖЕНИЕ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городское поселение </a:t>
            </a:r>
            <a:r>
              <a:rPr lang="ru-RU" sz="1500" dirty="0" err="1">
                <a:solidFill>
                  <a:schemeClr val="bg1"/>
                </a:solidFill>
                <a:latin typeface="Times New Roman"/>
                <a:ea typeface="Calibri"/>
              </a:rPr>
              <a:t>Зеленоборск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 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Советский район, Ханты-Мансийский автономный округ- Югра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ИНФОРМАЦИЯ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ПО ТЕКУЩЕМУ ИСПОЛЬЗОВАНИЮ: </a:t>
            </a: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центральная площадь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ОБОСНОВАНИЕ НЕОБХОДИМОСТИ БЛАГОУСТРОЙСТВА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приобретение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новогодней искусственной ели с декоративным </a:t>
            </a: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ограждением</a:t>
            </a: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-148984"/>
            <a:ext cx="1549293" cy="133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-38099" y="-144379"/>
            <a:ext cx="9105900" cy="52878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93" y="1285274"/>
            <a:ext cx="8359542" cy="25729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Цель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инициативного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проекта: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Повышение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качества жизни и создание условий для комфортного семейного отдыха жителей </a:t>
            </a:r>
            <a:r>
              <a:rPr lang="ru-RU" sz="1500" dirty="0" err="1">
                <a:solidFill>
                  <a:schemeClr val="bg1"/>
                </a:solidFill>
                <a:latin typeface="Times New Roman"/>
                <a:ea typeface="Calibri"/>
              </a:rPr>
              <a:t>г.п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. </a:t>
            </a:r>
            <a:r>
              <a:rPr lang="ru-RU" sz="1500" dirty="0" err="1">
                <a:solidFill>
                  <a:schemeClr val="bg1"/>
                </a:solidFill>
                <a:latin typeface="Times New Roman"/>
                <a:ea typeface="Calibri"/>
              </a:rPr>
              <a:t>Зеленоборск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в зимний период путём благоустройства общественного пространства, воспитания патриотизма на основе духовно-нравственных ценностей, семейных традиций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Задачи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 инициативного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проекта:</a:t>
            </a:r>
          </a:p>
          <a:p>
            <a:pPr marL="0" indent="0" algn="just"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1.Создать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условия для реализации инициативного проекта в рамках благоустройства общественной территории.</a:t>
            </a:r>
          </a:p>
          <a:p>
            <a:pPr marL="0" indent="0" algn="just"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2.Повысить эффективность использования бюджетных средств через вовлечение жителей в механизмы инициативного бюджетирования.</a:t>
            </a:r>
          </a:p>
          <a:p>
            <a:pPr marL="0" indent="0" algn="just"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3.Обеспечить вовлечение всех категорий населения, включая социально уязвимые группы (многодетные семьи, пенсионеры, дети в трудной жизненной ситуации, дети участников СВО, дети с ОВЗ), в активную досуговую деятельность на благоустроенной территории.</a:t>
            </a:r>
          </a:p>
          <a:p>
            <a:pPr marL="0" indent="0" algn="just">
              <a:spcBef>
                <a:spcPts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4.Обеспечить прозрачность и открытость реализации проекта через системное информирование жителей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-148984"/>
            <a:ext cx="1549293" cy="133646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 bwMode="auto">
          <a:xfrm>
            <a:off x="1463179" y="317355"/>
            <a:ext cx="3432873" cy="506186"/>
          </a:xfrm>
          <a:prstGeom prst="rect">
            <a:avLst/>
          </a:prstGeom>
          <a:noFill/>
          <a:ln/>
        </p:spPr>
        <p:txBody>
          <a:bodyPr wrap="none" lIns="27000" tIns="27000" rIns="27000" bIns="27000" rtlCol="0" anchor="t"/>
          <a:lstStyle/>
          <a:p>
            <a:pPr>
              <a:lnSpc>
                <a:spcPts val="4163"/>
              </a:lnSpc>
              <a:defRPr/>
            </a:pPr>
            <a:r>
              <a:rPr lang="ru-RU" sz="35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ЦЕЛЬ И ЗАДАЧИ</a:t>
            </a:r>
            <a:r>
              <a:rPr lang="ru-RU" sz="3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21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-38099" y="-144379"/>
            <a:ext cx="9105900" cy="5287879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339" y="1644262"/>
            <a:ext cx="3850554" cy="2317040"/>
          </a:xfrm>
        </p:spPr>
        <p:txBody>
          <a:bodyPr>
            <a:noAutofit/>
          </a:bodyPr>
          <a:lstStyle/>
          <a:p>
            <a:pPr marL="0" lvl="1" indent="457200" algn="just">
              <a:lnSpc>
                <a:spcPct val="110000"/>
              </a:lnSpc>
              <a:spcBef>
                <a:spcPct val="0"/>
              </a:spcBef>
            </a:pPr>
            <a:r>
              <a:rPr lang="ru-RU" sz="1500" dirty="0">
                <a:solidFill>
                  <a:srgbClr val="FF0000"/>
                </a:solidFill>
                <a:latin typeface="Cera Pro" pitchFamily="2" charset="0"/>
                <a:cs typeface="Calibri Light" panose="020F0302020204030204" pitchFamily="34" charset="0"/>
              </a:rPr>
              <a:t>  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В нашем городском поселении </a:t>
            </a:r>
            <a:r>
              <a:rPr lang="ru-RU" sz="1500" dirty="0" err="1">
                <a:solidFill>
                  <a:schemeClr val="bg1"/>
                </a:solidFill>
                <a:latin typeface="Times New Roman"/>
                <a:ea typeface="Calibri"/>
              </a:rPr>
              <a:t>Зеленоборск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 ежегодно центральная площадь украшается живой новогодней елью. </a:t>
            </a:r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lvl="1" indent="457200" algn="just">
              <a:lnSpc>
                <a:spcPct val="110000"/>
              </a:lnSpc>
              <a:spcBef>
                <a:spcPct val="0"/>
              </a:spcBef>
            </a:pP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Жители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(целевая аудитория проекта -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1271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человек, всех возрастов) высказывают желание о приобретении высокой, красивой елки, чтобы она была видна издалека, и поднимала настроение и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детям, </a:t>
            </a:r>
            <a:r>
              <a:rPr lang="ru-RU" sz="1500" dirty="0">
                <a:solidFill>
                  <a:schemeClr val="bg1"/>
                </a:solidFill>
                <a:latin typeface="Times New Roman"/>
                <a:ea typeface="Calibri"/>
              </a:rPr>
              <a:t>и взрослым.</a:t>
            </a:r>
          </a:p>
        </p:txBody>
      </p:sp>
      <p:pic>
        <p:nvPicPr>
          <p:cNvPr id="1026" name="Picture 2" descr="\\Bumer\общая папка для обмена\Калугина\2026\инициативноебюджетирование 2026\2026\документы\конкурсная документации\заявка\16,1\фото до проекта\Рисуно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/>
          <a:stretch/>
        </p:blipFill>
        <p:spPr bwMode="auto">
          <a:xfrm>
            <a:off x="5099692" y="1156643"/>
            <a:ext cx="2935804" cy="32667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-148984"/>
            <a:ext cx="1549293" cy="133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026" name="Picture 2" descr="C:\Users\User\Desktop\Picture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0" y="1610347"/>
            <a:ext cx="4400950" cy="31102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4151" y="753330"/>
            <a:ext cx="402697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Акция зародилась в городском поселении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Calibri"/>
              </a:rPr>
              <a:t>Зеленоборск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 и посвящена памяти местного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Героя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— Дениса Кожевникова.</a:t>
            </a:r>
          </a:p>
          <a:p>
            <a:pPr indent="449580"/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Герой: Денис Кожевников погиб 14 января 2003 года, выполняя воинский долг в Чеченской республике.</a:t>
            </a:r>
          </a:p>
          <a:p>
            <a:pPr indent="449580"/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 В его детском сочинении были такие строки: «Если бы я был волшебником... Я был бы добрым волшебником. И сделал так, чтобы на Земле был мир». «Под Новый год я бы украсил все дома и улицы...»</a:t>
            </a:r>
          </a:p>
          <a:p>
            <a:pPr indent="449580"/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 Когда родители Дениса обнародовали это сочинение, местные школьники решили осуществить его мечту и украсить дома и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улицы.</a:t>
            </a:r>
          </a:p>
          <a:p>
            <a:pPr indent="449580"/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этот день: Минута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тишины.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 Ровно в 20:00 жители посёлка выключают свет в своих домах и зажигают гирлянды в память о Денисе.</a:t>
            </a:r>
          </a:p>
          <a:p>
            <a:pPr indent="449580"/>
            <a:r>
              <a:rPr lang="ru-RU" sz="1400" dirty="0" err="1">
                <a:solidFill>
                  <a:schemeClr val="bg1"/>
                </a:solidFill>
                <a:latin typeface="Times New Roman"/>
                <a:ea typeface="Calibri"/>
              </a:rPr>
              <a:t>Флешмоб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 в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Calibri"/>
              </a:rPr>
              <a:t>соцсетях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: 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жители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делятся постами об акции с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Calibri"/>
              </a:rPr>
              <a:t>хэштегом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 #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Calibri"/>
              </a:rPr>
              <a:t>ВолшебникДенис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</a:p>
        </p:txBody>
      </p:sp>
      <p:sp>
        <p:nvSpPr>
          <p:cNvPr id="9" name="Text 0"/>
          <p:cNvSpPr/>
          <p:nvPr/>
        </p:nvSpPr>
        <p:spPr bwMode="auto">
          <a:xfrm>
            <a:off x="1463179" y="552081"/>
            <a:ext cx="3432873" cy="506186"/>
          </a:xfrm>
          <a:prstGeom prst="rect">
            <a:avLst/>
          </a:prstGeom>
          <a:noFill/>
          <a:ln/>
        </p:spPr>
        <p:txBody>
          <a:bodyPr wrap="none" lIns="27000" tIns="27000" rIns="27000" bIns="27000" rtlCol="0" anchor="t"/>
          <a:lstStyle/>
          <a:p>
            <a:pPr>
              <a:lnSpc>
                <a:spcPts val="4163"/>
              </a:lnSpc>
              <a:defRPr/>
            </a:pPr>
            <a:r>
              <a:rPr lang="ru-RU" sz="35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МЕЧТА ДЕНИСА</a:t>
            </a:r>
            <a:endParaRPr lang="ru-RU"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1"/>
            <a:ext cx="1549293" cy="13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-36512" y="0"/>
            <a:ext cx="9144000" cy="5143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293" y="532775"/>
            <a:ext cx="6836718" cy="709808"/>
          </a:xfrm>
        </p:spPr>
        <p:txBody>
          <a:bodyPr>
            <a:noAutofit/>
          </a:bodyPr>
          <a:lstStyle/>
          <a:p>
            <a:pPr algn="l"/>
            <a:r>
              <a:rPr lang="ru-RU" sz="35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РАСЧЕТ ОБЩЕЙ СТОИМОСТИ ИНИЦИАТИВНОГО ПРОЕКТА</a:t>
            </a:r>
            <a:endParaRPr lang="ru-RU" sz="35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65" y="1574925"/>
            <a:ext cx="7366923" cy="3394472"/>
          </a:xfrm>
        </p:spPr>
        <p:txBody>
          <a:bodyPr>
            <a:normAutofit fontScale="92500" lnSpcReduction="20000"/>
          </a:bodyPr>
          <a:lstStyle/>
          <a:p>
            <a:endParaRPr lang="ru-RU" sz="15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Общая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стоимость проекта составляет:  813176 рублей 67 копеек (восемьсот тринадцать тысяч сто семьдесят шесть рублей 67 копеек)</a:t>
            </a:r>
          </a:p>
          <a:p>
            <a:endParaRPr lang="ru-RU" sz="1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37722"/>
              </p:ext>
            </p:extLst>
          </p:nvPr>
        </p:nvGraphicFramePr>
        <p:xfrm>
          <a:off x="682575" y="1730044"/>
          <a:ext cx="7366923" cy="2316480"/>
        </p:xfrm>
        <a:graphic>
          <a:graphicData uri="http://schemas.openxmlformats.org/drawingml/2006/table">
            <a:tbl>
              <a:tblPr/>
              <a:tblGrid>
                <a:gridCol w="77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№п/п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Наименование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сумма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1.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Средняя стоимость приобретения ели 9 метров и ограждения. (согласно коммерческим предложениям)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799816,67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2.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Изготовление щитов информации 300*500мм-1шт., 800*500мм-1шт. (согласно коммерческому предложению)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13360,00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 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Итого: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+mn-cs"/>
                        </a:rPr>
                        <a:t>813176,67</a:t>
                      </a:r>
                    </a:p>
                  </a:txBody>
                  <a:tcPr marL="68390" marR="6839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3525" y="2083872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1"/>
            <a:ext cx="1549293" cy="13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-36512" y="0"/>
            <a:ext cx="9144000" cy="5143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805" y="167392"/>
            <a:ext cx="6523896" cy="1169074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ОБЪЕМ РАСХОДОВ НА РЕАЛИЗАЦИЮ ИНИЦИАТИВНОГО ПРОЕКТА</a:t>
            </a:r>
            <a:endParaRPr lang="ru-RU" sz="3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9795" y="2089170"/>
            <a:ext cx="4523259" cy="208697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средства муниципального бюджета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–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0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%</a:t>
            </a: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инициативные платежи граждан, индивидуальных предпринимателей и юридических лиц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– 30%</a:t>
            </a: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финансовая поддержка из регионального бюджета (субсидия)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– 70%</a:t>
            </a:r>
            <a:endParaRPr lang="ru-RU" sz="20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1"/>
            <a:ext cx="1549293" cy="1336465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761517"/>
              </p:ext>
            </p:extLst>
          </p:nvPr>
        </p:nvGraphicFramePr>
        <p:xfrm>
          <a:off x="410969" y="1145447"/>
          <a:ext cx="5292836" cy="39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65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-36512" y="0"/>
            <a:ext cx="9144000" cy="51434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098" y="1762018"/>
            <a:ext cx="7062954" cy="2680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Жители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- целевая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аудитория проекта - 1271 человек, из них: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дети ОВЗ- 10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человек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семьи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и дети участников СВО - 39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человек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дети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и подростки - 321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человек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люди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серебряного возраста -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309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взрослое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население - 428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человека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молодежь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Calibri"/>
              </a:rPr>
              <a:t>- 164 человека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1"/>
            <a:ext cx="1549293" cy="13364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85805" y="193030"/>
            <a:ext cx="6523896" cy="116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ОБЪЕМ РАСХОДОВ НА РЕАЛИЗАЦИЮ ИНИЦИАТИВНОГО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5737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" r="17660" b="35734"/>
          <a:stretch/>
        </p:blipFill>
        <p:spPr bwMode="auto"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697" y="409074"/>
            <a:ext cx="4982673" cy="792037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ОЖИДАЕМЫЕ РЕЗУЛЬТАТЫ</a:t>
            </a:r>
            <a:endParaRPr lang="ru-RU" sz="3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616" y="1455685"/>
            <a:ext cx="8674769" cy="3568596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1. Символ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Нового года - ель, объединяет жителей всех возрастов вокруг общих традиций. Проект создаёт площадку для совместного участия в подготовке и проведении праздничных мероприятиях, формируя общее дело. Охват жителей составит 840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человек.</a:t>
            </a:r>
            <a:endParaRPr lang="ru-RU" sz="165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algn="just">
              <a:spcBef>
                <a:spcPts val="0"/>
              </a:spcBef>
            </a:pP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 2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. Инициативное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бюджетирование позволяет жителям стать авторами реальных изменений: число волонтёров вырастет на 5 человек (на данный момент их 39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).</a:t>
            </a:r>
            <a:endParaRPr lang="ru-RU" sz="165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algn="just">
              <a:spcBef>
                <a:spcPts val="0"/>
              </a:spcBef>
            </a:pP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3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. Проект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возвращает интерес к русским традициям, будет проведено  10 зимних событий.  </a:t>
            </a:r>
          </a:p>
          <a:p>
            <a:pPr marL="0" algn="just">
              <a:spcBef>
                <a:spcPts val="0"/>
              </a:spcBef>
            </a:pP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4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. Проект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создаёт долгосрочное благоустроенное пространство, доступное для всех (семьи, пожилые, маломобильные). Увеличение количества благоустроенных территорий на 1 единицу.</a:t>
            </a:r>
          </a:p>
          <a:p>
            <a:pPr marL="0" algn="just">
              <a:spcBef>
                <a:spcPts val="0"/>
              </a:spcBef>
            </a:pP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5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. Укрепление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традиций, рост активности населения, поддержка семей участников СВО, вовлечение детей ОВЗ даст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положительный.</a:t>
            </a:r>
            <a:endParaRPr lang="ru-RU" sz="1650" dirty="0">
              <a:solidFill>
                <a:schemeClr val="bg1"/>
              </a:solidFill>
              <a:latin typeface="Times New Roman"/>
              <a:ea typeface="Calibri"/>
            </a:endParaRPr>
          </a:p>
          <a:p>
            <a:pPr marL="0" algn="just">
              <a:spcBef>
                <a:spcPts val="0"/>
              </a:spcBef>
            </a:pP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6. Результат </a:t>
            </a:r>
            <a:r>
              <a:rPr lang="ru-RU" sz="1650" dirty="0">
                <a:solidFill>
                  <a:schemeClr val="bg1"/>
                </a:solidFill>
                <a:latin typeface="Times New Roman"/>
                <a:ea typeface="Calibri"/>
              </a:rPr>
              <a:t>и удовлетворённость жителей ожидается на уровне 83% от числа опрошенных.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5" r="83127" b="1105"/>
          <a:stretch/>
        </p:blipFill>
        <p:spPr bwMode="auto">
          <a:xfrm>
            <a:off x="0" y="1"/>
            <a:ext cx="1549293" cy="13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tem" ma:contentTypeID="0x01" ma:contentTypeVersion="0" ma:contentTypeDescription="Create a new list item." ma:contentTypeScope="" ma:versionID="dc70080a284f3006dbd519a6b5b86d13">
  <xsd:schema xmlns:xsd="http://www.w3.org/2001/XMLSchema" xmlns:p="http://schemas.microsoft.com/office/2006/metadata/properties" targetNamespace="http://schemas.microsoft.com/office/2006/metadata/properties" ma:root="true" ma:fieldsID="7dc4182b3f328c7943409d9fc4394a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1C84324-A4D8-4E7D-8689-7A854FEE0623}"/>
</file>

<file path=customXml/itemProps2.xml><?xml version="1.0" encoding="utf-8"?>
<ds:datastoreItem xmlns:ds="http://schemas.openxmlformats.org/officeDocument/2006/customXml" ds:itemID="{788921D5-2072-4A36-A29C-E33AD8C8F470}"/>
</file>

<file path=customXml/itemProps3.xml><?xml version="1.0" encoding="utf-8"?>
<ds:datastoreItem xmlns:ds="http://schemas.openxmlformats.org/officeDocument/2006/customXml" ds:itemID="{DD63F673-CCDD-4DC2-B623-E25545725A29}"/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1094</TotalTime>
  <Words>454</Words>
  <Application>Microsoft Office PowerPoint</Application>
  <PresentationFormat>Экран (16:9)</PresentationFormat>
  <Paragraphs>96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Cambria</vt:lpstr>
      <vt:lpstr>Cambria Math</vt:lpstr>
      <vt:lpstr>Cera Pro</vt:lpstr>
      <vt:lpstr>DINPro-Medium</vt:lpstr>
      <vt:lpstr>Times New Roman</vt:lpstr>
      <vt:lpstr>ФКГС</vt:lpstr>
      <vt:lpstr>«НОВОГОДНЕЕ ЧУДО»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 ОБЩЕЙ СТОИМОСТИ ИНИЦИАТИВНОГО ПРОЕКТА</vt:lpstr>
      <vt:lpstr>ОБЪЕМ РАСХОДОВ НА РЕАЛИЗАЦИЮ ИНИЦИАТИВНОГО ПРОЕКТА</vt:lpstr>
      <vt:lpstr>Презентация PowerPoint</vt:lpstr>
      <vt:lpstr>ОЖИДАЕМЫЕ РЕЗУЛЬТАТЫ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Бажина Людмила Ивановна</cp:lastModifiedBy>
  <cp:revision>129</cp:revision>
  <dcterms:created xsi:type="dcterms:W3CDTF">2020-06-29T06:13:42Z</dcterms:created>
  <dcterms:modified xsi:type="dcterms:W3CDTF">2026-07-02T11:21:06Z</dcterms:modified>
  <cp:contentType>Item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</vt:lpwstr>
  </property>
  <property fmtid="{D5CDD505-2E9C-101B-9397-08002B2CF9AE}" pid="3" name="�����������_x0020_����">
    <vt:bool>false</vt:bool>
  </property>
</Properties>
</file>